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  <p:sldMasterId id="2147483684" r:id="rId2"/>
    <p:sldMasterId id="2147483748" r:id="rId3"/>
  </p:sldMasterIdLst>
  <p:notesMasterIdLst>
    <p:notesMasterId r:id="rId21"/>
  </p:notesMasterIdLst>
  <p:sldIdLst>
    <p:sldId id="301" r:id="rId4"/>
    <p:sldId id="299" r:id="rId5"/>
    <p:sldId id="537" r:id="rId6"/>
    <p:sldId id="538" r:id="rId7"/>
    <p:sldId id="539" r:id="rId8"/>
    <p:sldId id="544" r:id="rId9"/>
    <p:sldId id="540" r:id="rId10"/>
    <p:sldId id="541" r:id="rId11"/>
    <p:sldId id="545" r:id="rId12"/>
    <p:sldId id="549" r:id="rId13"/>
    <p:sldId id="547" r:id="rId14"/>
    <p:sldId id="507" r:id="rId15"/>
    <p:sldId id="555" r:id="rId16"/>
    <p:sldId id="556" r:id="rId17"/>
    <p:sldId id="557" r:id="rId18"/>
    <p:sldId id="558" r:id="rId19"/>
    <p:sldId id="321" r:id="rId20"/>
  </p:sldIdLst>
  <p:sldSz cx="12192000" cy="6858000"/>
  <p:notesSz cx="6858000" cy="9144000"/>
  <p:custDataLst>
    <p:tags r:id="rId2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6" userDrawn="1">
          <p15:clr>
            <a:srgbClr val="A4A3A4"/>
          </p15:clr>
        </p15:guide>
        <p15:guide id="2" pos="37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79"/>
    <a:srgbClr val="0000FF"/>
    <a:srgbClr val="006600"/>
    <a:srgbClr val="149494"/>
    <a:srgbClr val="000099"/>
    <a:srgbClr val="660066"/>
    <a:srgbClr val="00CC00"/>
    <a:srgbClr val="CC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359" autoAdjust="0"/>
  </p:normalViewPr>
  <p:slideViewPr>
    <p:cSldViewPr>
      <p:cViewPr varScale="1">
        <p:scale>
          <a:sx n="67" d="100"/>
          <a:sy n="67" d="100"/>
        </p:scale>
        <p:origin x="-660" y="-108"/>
      </p:cViewPr>
      <p:guideLst>
        <p:guide orient="horz" pos="2186"/>
        <p:guide pos="374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image" Target="../media/image22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12" Type="http://schemas.openxmlformats.org/officeDocument/2006/relationships/image" Target="../media/image21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11" Type="http://schemas.openxmlformats.org/officeDocument/2006/relationships/image" Target="../media/image20.wmf"/><Relationship Id="rId5" Type="http://schemas.openxmlformats.org/officeDocument/2006/relationships/image" Target="../media/image14.wmf"/><Relationship Id="rId10" Type="http://schemas.openxmlformats.org/officeDocument/2006/relationships/image" Target="../media/image19.wmf"/><Relationship Id="rId4" Type="http://schemas.openxmlformats.org/officeDocument/2006/relationships/image" Target="../media/image13.wmf"/><Relationship Id="rId9" Type="http://schemas.openxmlformats.org/officeDocument/2006/relationships/image" Target="../media/image18.wmf"/><Relationship Id="rId14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xmlns="" xmlns:a14="http://schemas.microsoft.com/office/drawing/2010/main" xmlns:p14="http://schemas.microsoft.com/office/powerpoint/2010/main" id="{58C33AB2-5EB5-4813-B9A5-49657C0B159A}"/>
              </a:ext>
            </a:extLst>
          </p:cNvPr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xmlns="" xmlns:a14="http://schemas.microsoft.com/office/drawing/2010/main" xmlns:p14="http://schemas.microsoft.com/office/powerpoint/2010/main" id="{2F2BE5C6-7A5D-420E-964E-51024353F193}"/>
              </a:ext>
            </a:extLst>
          </p:cNvPr>
          <p:cNvSpPr>
            <a:spLocks noGrp="1" noChangeArrowheads="1"/>
          </p:cNvSpPr>
          <p:nvPr>
            <p:ph type="body" sz="quarter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
第二级
第三级
第四级
第五级</a:t>
            </a:r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xmlns="" xmlns:a14="http://schemas.microsoft.com/office/drawing/2010/main" xmlns:p14="http://schemas.microsoft.com/office/powerpoint/2010/main" id="{4D3E2FD6-A8F5-4A37-9579-558DC444C3E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3" name="Rectangle 5">
            <a:extLst>
              <a:ext uri="{FF2B5EF4-FFF2-40B4-BE49-F238E27FC236}">
                <a16:creationId xmlns:a16="http://schemas.microsoft.com/office/drawing/2014/main" xmlns="" xmlns:a14="http://schemas.microsoft.com/office/drawing/2010/main" xmlns:p14="http://schemas.microsoft.com/office/powerpoint/2010/main" id="{F6F650D6-F7C2-46FB-9039-1B9F5D579664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xmlns="" xmlns:a14="http://schemas.microsoft.com/office/drawing/2010/main" xmlns:p14="http://schemas.microsoft.com/office/powerpoint/2010/main" id="{0B5E6BA6-ADD1-4F5C-8031-30A3505851D9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xmlns="" xmlns:a14="http://schemas.microsoft.com/office/drawing/2010/main" xmlns:p14="http://schemas.microsoft.com/office/powerpoint/2010/main" id="{93BEEB65-C399-4E37-8E51-ABA6E6A32B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1BFB1EE-5D19-4A0B-A935-822D3BBFB581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9883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F157B9-FAE4-4D7E-98DB-217F8B54A3E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5135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2B5419E-3583-4CAD-93DF-DACEEB7FCCC2}"/>
              </a:ext>
            </a:extLst>
          </p:cNvPr>
          <p:cNvSpPr/>
          <p:nvPr/>
        </p:nvSpPr>
        <p:spPr>
          <a:xfrm rot="20700000" flipH="1">
            <a:off x="8568267" y="636589"/>
            <a:ext cx="1195917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2BCA363-D44C-4259-AA1C-9AB9D960E5E1}"/>
              </a:ext>
            </a:extLst>
          </p:cNvPr>
          <p:cNvGrpSpPr/>
          <p:nvPr/>
        </p:nvGrpSpPr>
        <p:grpSpPr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8437545-5080-4617-9B2B-DE34D23A4745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F54BAD6-3E6B-4F0D-BDBE-D054C94B1FCE}"/>
                </a:ext>
              </a:extLst>
            </p:cNvPr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D1A4CA0-68CB-45A4-B344-CF3570829BCA}"/>
                </a:ext>
              </a:extLst>
            </p:cNvPr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DBB2715-8A91-461C-89E1-0BCEDFA1CF57}"/>
              </a:ext>
            </a:extLst>
          </p:cNvPr>
          <p:cNvGrpSpPr/>
          <p:nvPr/>
        </p:nvGrpSpPr>
        <p:grpSpPr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AD5FBA8-70FD-4DCB-8D4E-E65F3D7CCD2E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C1CDCC9-D61D-44D4-8FEB-84FF3139D22B}"/>
                </a:ext>
              </a:extLst>
            </p:cNvPr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12EBA8C-5191-4499-A0A0-846C7705CA7C}"/>
                </a:ext>
              </a:extLst>
            </p:cNvPr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4810E8C-8974-4A48-BBD7-2A8574AE77F8}"/>
              </a:ext>
            </a:extLst>
          </p:cNvPr>
          <p:cNvSpPr/>
          <p:nvPr/>
        </p:nvSpPr>
        <p:spPr>
          <a:xfrm>
            <a:off x="0" y="4887914"/>
            <a:ext cx="12192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5F6BAFC-B2D9-418A-81E5-F16FEF32CB95}"/>
              </a:ext>
            </a:extLst>
          </p:cNvPr>
          <p:cNvSpPr/>
          <p:nvPr/>
        </p:nvSpPr>
        <p:spPr>
          <a:xfrm>
            <a:off x="0" y="5421314"/>
            <a:ext cx="12192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D49BE96-B977-404C-A57B-42C6C0840E3F}"/>
              </a:ext>
            </a:extLst>
          </p:cNvPr>
          <p:cNvSpPr/>
          <p:nvPr/>
        </p:nvSpPr>
        <p:spPr>
          <a:xfrm>
            <a:off x="0" y="5722938"/>
            <a:ext cx="12192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55914" y="2531235"/>
            <a:ext cx="7080173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55914" y="3546953"/>
            <a:ext cx="7080173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16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AF42A17-B302-4693-8B5D-DE4601603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7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1072212-D638-4362-A433-E94B3FC19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8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FAEFDC2-204A-4D49-B081-4546EECAA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23327-6AD9-4290-A427-7ED6F2ED016F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3570637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9B13BD4-9B59-4F5D-AA6E-2A25601FDDA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C5A38F7-10CF-42FC-9F80-30D103C8BD7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1CBD431-87BC-4AF3-AA9E-77BD58B8B6A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256AC4DC-9886-4DD6-AC6E-75B1179306D8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45497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内容占位符 7"/>
          <p:cNvSpPr>
            <a:spLocks noGrp="1"/>
          </p:cNvSpPr>
          <p:nvPr>
            <p:ph sz="quarter" idx="13"/>
          </p:nvPr>
        </p:nvSpPr>
        <p:spPr>
          <a:xfrm>
            <a:off x="838201" y="571503"/>
            <a:ext cx="10515601" cy="564991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2232F16-3BE0-4413-B15A-AF58732F9BE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>
                <a:solidFill>
                  <a:srgbClr val="7F7F7F"/>
                </a:solidFill>
                <a:latin typeface="Calibri" pitchFamily="34" charset="0"/>
                <a:ea typeface="微软雅黑" panose="020B0503020204020204" pitchFamily="34" charset="-122"/>
              </a:defRPr>
            </a:lvl1pPr>
          </a:lstStyle>
          <a:p>
            <a:endParaRPr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0FB5BB5-AE5E-4E7B-9AA4-8E944803BD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FE9A233-71A1-41A7-8218-E1CC54DC6F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fld id="{C1D17AA7-BC97-4772-9BBD-0263D1FC1967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072468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FF6D45B-5B84-4807-AB03-0AD202B44BF7}"/>
              </a:ext>
            </a:extLst>
          </p:cNvPr>
          <p:cNvSpPr/>
          <p:nvPr/>
        </p:nvSpPr>
        <p:spPr>
          <a:xfrm rot="20700000" flipH="1">
            <a:off x="8568267" y="636589"/>
            <a:ext cx="1195917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grpSp>
        <p:nvGrpSpPr>
          <p:cNvPr id="5" name="组合 1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5865FA4-914E-4C4F-9827-4DDB96921EBF}"/>
              </a:ext>
            </a:extLst>
          </p:cNvPr>
          <p:cNvGrpSpPr/>
          <p:nvPr/>
        </p:nvGrpSpPr>
        <p:grpSpPr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A44684C-8758-4253-B2EE-7AEE99A92804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5656ADD-408D-4EC1-80CE-55917299EC3E}"/>
                </a:ext>
              </a:extLst>
            </p:cNvPr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A04F783-906B-46DF-92A2-C7B5BBC8EC65}"/>
                </a:ext>
              </a:extLst>
            </p:cNvPr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3D06602-2567-4647-AD7A-2E0529308BF2}"/>
              </a:ext>
            </a:extLst>
          </p:cNvPr>
          <p:cNvGrpSpPr/>
          <p:nvPr/>
        </p:nvGrpSpPr>
        <p:grpSpPr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A9DB4DA-A3EB-4EFA-90EA-CED285CF2896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9024706-F9D4-4E82-B5DF-1E949993E447}"/>
                </a:ext>
              </a:extLst>
            </p:cNvPr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6CB8ABC-6F2F-4D14-9387-6087AD963A70}"/>
                </a:ext>
              </a:extLst>
            </p:cNvPr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2F3FFDC-9313-4BFA-9485-54D6ACD6CC3D}"/>
              </a:ext>
            </a:extLst>
          </p:cNvPr>
          <p:cNvSpPr/>
          <p:nvPr/>
        </p:nvSpPr>
        <p:spPr>
          <a:xfrm>
            <a:off x="0" y="4887914"/>
            <a:ext cx="12192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2D11902-9B0D-4C57-906C-4AE3628E336C}"/>
              </a:ext>
            </a:extLst>
          </p:cNvPr>
          <p:cNvSpPr/>
          <p:nvPr/>
        </p:nvSpPr>
        <p:spPr>
          <a:xfrm>
            <a:off x="0" y="5421314"/>
            <a:ext cx="12192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C87E679-9E15-4E12-9289-5C6674BCA1D6}"/>
              </a:ext>
            </a:extLst>
          </p:cNvPr>
          <p:cNvSpPr/>
          <p:nvPr/>
        </p:nvSpPr>
        <p:spPr>
          <a:xfrm>
            <a:off x="0" y="5722938"/>
            <a:ext cx="12192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55914" y="2531235"/>
            <a:ext cx="7080173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55914" y="3546953"/>
            <a:ext cx="7080173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16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58642FE-2030-446D-9270-A3DB6ACAC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7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861D819-1FD9-4C24-81E2-4298DEA18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8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12C9E76-30CC-49B3-AB10-3CF60B253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78E9AF-767D-4001-B13B-DC66ED3EC27D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48750229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62FABE4-0292-45D7-885F-AF241DCE7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A8D8B48-D35E-4329-B432-3AB8E4E61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A114553-D05C-4E1A-96F7-035485AA6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BBCFC-E7CA-4827-99C5-8C64CF5EB030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2682021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391EB27-C5DA-460F-B8AD-6F889682F5BF}"/>
              </a:ext>
            </a:extLst>
          </p:cNvPr>
          <p:cNvCxnSpPr/>
          <p:nvPr/>
        </p:nvCxnSpPr>
        <p:spPr>
          <a:xfrm>
            <a:off x="4284134" y="3433763"/>
            <a:ext cx="514773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A0DBB57-C9BD-406F-9568-40594C620CB9}"/>
              </a:ext>
            </a:extLst>
          </p:cNvPr>
          <p:cNvGrpSpPr/>
          <p:nvPr/>
        </p:nvGrpSpPr>
        <p:grpSpPr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29A1A40-B1E7-414C-A20B-9987CC32366C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3EBCBA0-EE4B-4CA3-B4B8-994379849657}"/>
                </a:ext>
              </a:extLst>
            </p:cNvPr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7A827A8-6C4D-4A53-974D-3277BD20F5B0}"/>
                </a:ext>
              </a:extLst>
            </p:cNvPr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AAFFFE2-AB65-4142-B1F6-975BA0505AF5}"/>
              </a:ext>
            </a:extLst>
          </p:cNvPr>
          <p:cNvGrpSpPr/>
          <p:nvPr/>
        </p:nvGrpSpPr>
        <p:grpSpPr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C9D70A9-6E73-4B56-ACE5-110FCA7CD71B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D6140BD-10DB-4E30-B55A-825D2318E7A8}"/>
                </a:ext>
              </a:extLst>
            </p:cNvPr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8124EE9-6035-46F3-9FC6-306A7E6A560B}"/>
                </a:ext>
              </a:extLst>
            </p:cNvPr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9285A7E-58A4-4466-9669-6086E97B5E47}"/>
              </a:ext>
            </a:extLst>
          </p:cNvPr>
          <p:cNvSpPr/>
          <p:nvPr/>
        </p:nvSpPr>
        <p:spPr>
          <a:xfrm>
            <a:off x="0" y="4883150"/>
            <a:ext cx="12192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47FB9B0-7CD7-4803-80E7-07508B92020F}"/>
              </a:ext>
            </a:extLst>
          </p:cNvPr>
          <p:cNvSpPr/>
          <p:nvPr/>
        </p:nvSpPr>
        <p:spPr>
          <a:xfrm>
            <a:off x="0" y="5413376"/>
            <a:ext cx="12192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728364D-1849-43A4-A178-3B53747DFCF9}"/>
              </a:ext>
            </a:extLst>
          </p:cNvPr>
          <p:cNvSpPr/>
          <p:nvPr/>
        </p:nvSpPr>
        <p:spPr>
          <a:xfrm>
            <a:off x="0" y="5724526"/>
            <a:ext cx="12192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B29E626-5200-47AF-AA0F-03B1066089C8}"/>
              </a:ext>
            </a:extLst>
          </p:cNvPr>
          <p:cNvSpPr/>
          <p:nvPr/>
        </p:nvSpPr>
        <p:spPr>
          <a:xfrm rot="20700000" flipH="1">
            <a:off x="7818968" y="727075"/>
            <a:ext cx="1183217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3115" y="2658508"/>
            <a:ext cx="551487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83115" y="3452786"/>
            <a:ext cx="551487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7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8AC0056-4C5C-453C-864E-810311689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8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0071972-F2F0-46F2-8B69-F07794982B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9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E35DD08-749D-459C-A453-810700822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303033-8228-4A11-9589-CEF4B765A247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700026926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ADBFF37-40FA-405D-B481-D624530C66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83317E8-A41B-4E98-B20D-C1E0F4A39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F159833-4D2C-4A38-824E-A7258B0CA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35373D-1AF7-4166-B954-FF8D94562916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06257085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21443" y="365127"/>
            <a:ext cx="7752291" cy="1325563"/>
          </a:xfrm>
        </p:spPr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8505AEB-2977-4593-AB61-106151E06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42DC65E-7764-4834-9411-60E0865BB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6EE501E-19C1-49C4-A5C3-2C5BB3949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BC3531-8409-4A06-A5AA-A963E1A344D0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62012570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361C0E9-D987-44EE-BE4F-1237BF1C36E8}"/>
              </a:ext>
            </a:extLst>
          </p:cNvPr>
          <p:cNvGrpSpPr/>
          <p:nvPr/>
        </p:nvGrpSpPr>
        <p:grpSpPr>
          <a:xfrm>
            <a:off x="1524001" y="3287714"/>
            <a:ext cx="1564217" cy="268287"/>
            <a:chOff x="580290" y="3288314"/>
            <a:chExt cx="1172059" cy="267237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5970FFD-99D4-4A51-B820-80494AEC0E36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0278F16-4486-44B6-9637-D9261FCA48A9}"/>
                </a:ext>
              </a:extLst>
            </p:cNvPr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AD40D75-1837-4D33-8F81-411F267FD009}"/>
                </a:ext>
              </a:extLst>
            </p:cNvPr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8A643B9-3312-4677-8427-CB997E32917B}"/>
              </a:ext>
            </a:extLst>
          </p:cNvPr>
          <p:cNvGrpSpPr/>
          <p:nvPr/>
        </p:nvGrpSpPr>
        <p:grpSpPr>
          <a:xfrm flipH="1">
            <a:off x="9086851" y="3295650"/>
            <a:ext cx="1562100" cy="266700"/>
            <a:chOff x="580290" y="3288314"/>
            <a:chExt cx="1172059" cy="267237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E109660-B89C-4914-9137-6ECF2C0AB9BC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BBEA111-0CD8-4B47-8B87-02B41E91ABC0}"/>
                </a:ext>
              </a:extLst>
            </p:cNvPr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A36A93A-3D7D-44FE-8420-7C7BAFA38898}"/>
                </a:ext>
              </a:extLst>
            </p:cNvPr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A62B874-DDBC-4A61-8B85-E19FEDFC8B97}"/>
              </a:ext>
            </a:extLst>
          </p:cNvPr>
          <p:cNvSpPr/>
          <p:nvPr/>
        </p:nvSpPr>
        <p:spPr>
          <a:xfrm>
            <a:off x="0" y="4887914"/>
            <a:ext cx="12192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DE7D159-91AF-4208-B4C9-DDF2CA029EB1}"/>
              </a:ext>
            </a:extLst>
          </p:cNvPr>
          <p:cNvSpPr/>
          <p:nvPr/>
        </p:nvSpPr>
        <p:spPr>
          <a:xfrm>
            <a:off x="0" y="5421314"/>
            <a:ext cx="12192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110FDD2-9122-44E4-B4EE-03787DD6DC73}"/>
              </a:ext>
            </a:extLst>
          </p:cNvPr>
          <p:cNvSpPr/>
          <p:nvPr/>
        </p:nvSpPr>
        <p:spPr>
          <a:xfrm>
            <a:off x="0" y="5722938"/>
            <a:ext cx="12192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3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7817083-4882-4741-9AA9-28E356CE81A2}"/>
              </a:ext>
            </a:extLst>
          </p:cNvPr>
          <p:cNvSpPr/>
          <p:nvPr/>
        </p:nvSpPr>
        <p:spPr>
          <a:xfrm rot="20700000" flipH="1">
            <a:off x="5499100" y="1689101"/>
            <a:ext cx="119380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81400" y="2591561"/>
            <a:ext cx="50292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3581400" y="3610929"/>
            <a:ext cx="50292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6" name="日期占位符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1BC9413-CD22-458E-934F-827780C4114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7" name="页脚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04260E1-F372-4640-B669-19F4BD4FAD4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9" name="灯片编号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801F42D-326E-4F47-819A-8C6A3EB26AC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994895AD-FF17-436B-8459-AEC68217767C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8643158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EF61A49-9DDD-423E-9BAE-9F8D6C358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0E4B337-06F5-4236-A376-2387BC101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A17E931-137D-42F6-B764-862BFA528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04D3A-6122-4DED-ACC3-BDB2CED259B8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64618493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711200"/>
            <a:ext cx="42624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352521" y="733425"/>
            <a:ext cx="61704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311400"/>
            <a:ext cx="42624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F28EDF9-8F24-4F98-97BB-8485B8AD3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5B431E5-B90D-4E19-B56B-ABB896809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89CC646-CA70-4848-911E-E3512DB3D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3C4C6-3921-4ABA-9612-C874BC8D9DC2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8630978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CC6D7FD-B8DD-4CE2-A959-D30ECB957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8860CCC-7314-424E-89EF-3EADF1246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F1D3585-AE02-4261-804B-66B4EF5AA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76B12-1DA2-454C-A31C-040C61673EDA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02662949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5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887995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5D01393-C408-4376-A70A-BC61820267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B5C8037-D1F5-45F3-B1FE-221621840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D41123F-6DD8-40E1-837E-070B3A65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189AF9-09AC-463F-AE59-2E22EC5A0D53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47997756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5"/>
            <a:ext cx="105156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BB3D65C-8D40-484A-8F58-1A94FCD20EC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FA89950-D866-4006-A7F4-E44A3D147C7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7379580-4D71-47B3-BCEC-77769707AFF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8D3262CF-6A92-4520-AE0E-9278F6E9FE6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42079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64AC671-4549-40E1-B105-89E82523EF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45B7D31-5355-44F8-9AE2-44FD37043B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CC07F4A-E074-4E8B-85C8-2B7FAD232D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8C7E2CB-AE5E-4908-915B-7874E7198B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B25F5CF-34F0-45BD-86F0-60A3A38191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D78E9AF-767D-4001-B13B-DC66ED3EC27D}" type="slidenum">
              <a:rPr lang="zh-CN" altLang="zh-CN" smtClean="0"/>
              <a:t>‹#›</a:t>
            </a:fld>
            <a:endParaRPr lang="zh-CN" altLang="zh-CN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10157F6-9D5D-4E7C-8570-D8458FC77113}"/>
              </a:ext>
            </a:extLst>
          </p:cNvPr>
          <p:cNvGrpSpPr/>
          <p:nvPr/>
        </p:nvGrpSpPr>
        <p:grpSpPr>
          <a:xfrm>
            <a:off x="0" y="6136"/>
            <a:ext cx="12192000" cy="6845728"/>
            <a:chOff x="0" y="6136"/>
            <a:chExt cx="12192000" cy="6845728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5B56CD7-A965-4E5E-BA15-C51A7CB432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136"/>
              <a:ext cx="12192000" cy="6845728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3A5AEC3-A1AA-42E8-AB5A-A242E7FBA5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55971" y="1170842"/>
              <a:ext cx="7231374" cy="3640062"/>
            </a:xfrm>
            <a:prstGeom prst="rect">
              <a:avLst/>
            </a:prstGeom>
          </p:spPr>
        </p:pic>
      </p:grp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9B65C26-C35E-41E2-9533-F746FC40F9A8}"/>
              </a:ext>
            </a:extLst>
          </p:cNvPr>
          <p:cNvSpPr txBox="1"/>
          <p:nvPr/>
        </p:nvSpPr>
        <p:spPr>
          <a:xfrm>
            <a:off x="8250382" y="245631"/>
            <a:ext cx="3810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400" b="1" u="sng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rPr>
              <a:t>人教版  数学  七年级  上册</a:t>
            </a:r>
          </a:p>
        </p:txBody>
      </p:sp>
    </p:spTree>
    <p:extLst>
      <p:ext uri="{BB962C8B-B14F-4D97-AF65-F5344CB8AC3E}">
        <p14:creationId xmlns:p14="http://schemas.microsoft.com/office/powerpoint/2010/main" val="320046804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1985920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AF41CC3-DD5B-41DD-93EE-F3128844535C}"/>
              </a:ext>
            </a:extLst>
          </p:cNvPr>
          <p:cNvGrpSpPr/>
          <p:nvPr/>
        </p:nvGrpSpPr>
        <p:grpSpPr>
          <a:xfrm>
            <a:off x="0" y="6136"/>
            <a:ext cx="12192000" cy="6845728"/>
            <a:chOff x="0" y="6136"/>
            <a:chExt cx="12192000" cy="6845728"/>
          </a:xfrm>
        </p:grpSpPr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57D3104-C2DE-4D3A-A9E4-65591B650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136"/>
              <a:ext cx="12192000" cy="6845728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B7DAACB-80C0-440C-9C37-217F890EE7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55971" y="1170842"/>
              <a:ext cx="7231374" cy="3640062"/>
            </a:xfrm>
            <a:prstGeom prst="rect">
              <a:avLst/>
            </a:prstGeom>
          </p:spPr>
        </p:pic>
      </p:grpSp>
      <p:sp>
        <p:nvSpPr>
          <p:cNvPr id="10" name="矩形 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424713E-0AF6-42AB-958E-E67D7C97A390}"/>
              </a:ext>
            </a:extLst>
          </p:cNvPr>
          <p:cNvSpPr/>
          <p:nvPr/>
        </p:nvSpPr>
        <p:spPr>
          <a:xfrm>
            <a:off x="3431765" y="2090121"/>
            <a:ext cx="582723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8800" b="1" cap="none" spc="0">
                <a:ln w="13462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谢谢观看！</a:t>
            </a:r>
          </a:p>
        </p:txBody>
      </p:sp>
    </p:spTree>
    <p:extLst>
      <p:ext uri="{BB962C8B-B14F-4D97-AF65-F5344CB8AC3E}">
        <p14:creationId xmlns:p14="http://schemas.microsoft.com/office/powerpoint/2010/main" val="197923302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9E04D3A-6122-4DED-ACC3-BDB2CED259B8}" type="slidenum">
              <a:rPr lang="zh-CN" altLang="zh-CN" smtClean="0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22676756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7863788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6728" y="-531440"/>
            <a:ext cx="13177464" cy="8209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4673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48B81C1-322F-4FE5-94D9-76B6BBF54B2F}"/>
              </a:ext>
            </a:extLst>
          </p:cNvPr>
          <p:cNvCxnSpPr/>
          <p:nvPr/>
        </p:nvCxnSpPr>
        <p:spPr>
          <a:xfrm>
            <a:off x="4284134" y="3433763"/>
            <a:ext cx="5147733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1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E4CFFB6-3B71-4DED-A519-912B39CBCC9C}"/>
              </a:ext>
            </a:extLst>
          </p:cNvPr>
          <p:cNvGrpSpPr/>
          <p:nvPr/>
        </p:nvGrpSpPr>
        <p:grpSpPr>
          <a:xfrm>
            <a:off x="774701" y="3287714"/>
            <a:ext cx="1562100" cy="268287"/>
            <a:chOff x="580290" y="3288314"/>
            <a:chExt cx="1172059" cy="267237"/>
          </a:xfrm>
        </p:grpSpPr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330F47F-9A5B-4F88-840B-C4247479A8D7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53F1832-6530-48E1-8077-BB2A82D4FBA2}"/>
                </a:ext>
              </a:extLst>
            </p:cNvPr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8" name="椭圆 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3E42EA8-D1C9-49A3-AB33-2462B9CA6BA8}"/>
                </a:ext>
              </a:extLst>
            </p:cNvPr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9" name="组合 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A049DE8-F744-4C00-9608-A32DC10DA79E}"/>
              </a:ext>
            </a:extLst>
          </p:cNvPr>
          <p:cNvGrpSpPr/>
          <p:nvPr/>
        </p:nvGrpSpPr>
        <p:grpSpPr>
          <a:xfrm flipH="1">
            <a:off x="9848851" y="3295650"/>
            <a:ext cx="1564216" cy="266700"/>
            <a:chOff x="580290" y="3288314"/>
            <a:chExt cx="1172059" cy="267237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C3CF20F-4FD9-42D1-9FBC-4F17F9337758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9C350AA-7A4F-46C5-9F33-E54BE3672CB5}"/>
                </a:ext>
              </a:extLst>
            </p:cNvPr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861EAE1-4EC5-4C1D-AF7A-FAFE8C1634E9}"/>
                </a:ext>
              </a:extLst>
            </p:cNvPr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3" name="任意多边形: 形状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B255B91-9898-4433-B2FC-D4BEC8B51864}"/>
              </a:ext>
            </a:extLst>
          </p:cNvPr>
          <p:cNvSpPr/>
          <p:nvPr/>
        </p:nvSpPr>
        <p:spPr>
          <a:xfrm>
            <a:off x="0" y="4883150"/>
            <a:ext cx="12192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A3AFD89-BE4E-44F3-BB84-FA9909A286AD}"/>
              </a:ext>
            </a:extLst>
          </p:cNvPr>
          <p:cNvSpPr/>
          <p:nvPr/>
        </p:nvSpPr>
        <p:spPr>
          <a:xfrm>
            <a:off x="0" y="5413376"/>
            <a:ext cx="12192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: 形状 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2D3E26D-FE75-4339-9399-A101116A3D02}"/>
              </a:ext>
            </a:extLst>
          </p:cNvPr>
          <p:cNvSpPr/>
          <p:nvPr/>
        </p:nvSpPr>
        <p:spPr>
          <a:xfrm>
            <a:off x="0" y="5724526"/>
            <a:ext cx="12192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6" name="任意多边形 1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ABE6E29-148D-4A89-9330-89D186E9BEE1}"/>
              </a:ext>
            </a:extLst>
          </p:cNvPr>
          <p:cNvSpPr/>
          <p:nvPr/>
        </p:nvSpPr>
        <p:spPr>
          <a:xfrm rot="20700000" flipH="1">
            <a:off x="7818968" y="727075"/>
            <a:ext cx="1183217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283115" y="2658508"/>
            <a:ext cx="551487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283115" y="3452786"/>
            <a:ext cx="551487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7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E5AC464-307A-4672-A9A7-42C0A4B5E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8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013D1E2-F966-4BFB-8AD0-406426F01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9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7BD232D-54E4-425A-B60F-C74EED803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91A9F5-A53D-4F1F-818B-2904DB1D6484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1743481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DFC16A6-8BD1-41CD-BBAA-A63207B24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CA31CBB-12FA-4D93-995E-D627098A3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1F8F6A2-D0D8-45E9-B4B8-9253F191A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B043D-7C9F-42C6-98DF-7CA997EAA76C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41394370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21443" y="365127"/>
            <a:ext cx="7752291" cy="1325563"/>
          </a:xfrm>
        </p:spPr>
        <p:txBody>
          <a:bodyPr>
            <a:normAutofit/>
          </a:bodyPr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744961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615609"/>
            <a:ext cx="5157787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744961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615609"/>
            <a:ext cx="5183188" cy="3574054"/>
          </a:xfrm>
        </p:spPr>
        <p:txBody>
          <a:bodyPr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30719B4-34CB-4DA7-BC15-C5CD736EF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568F8D7-107E-467F-95D9-DF0B60D460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8CF6080-030A-4D07-A618-F59677263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9D7A4-07FE-4FCB-B12A-5625ACEF1839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24052198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B8FB6C3-8B8C-4055-8B99-5C10A46D2300}"/>
              </a:ext>
            </a:extLst>
          </p:cNvPr>
          <p:cNvGrpSpPr/>
          <p:nvPr/>
        </p:nvGrpSpPr>
        <p:grpSpPr>
          <a:xfrm>
            <a:off x="1524001" y="3287714"/>
            <a:ext cx="1564217" cy="268287"/>
            <a:chOff x="580290" y="3288314"/>
            <a:chExt cx="1172059" cy="267237"/>
          </a:xfrm>
        </p:grpSpPr>
        <p:sp>
          <p:nvSpPr>
            <p:cNvPr id="5" name="椭圆 4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8FCF726-1EEE-4474-B3CA-682EB49930DB}"/>
                </a:ext>
              </a:extLst>
            </p:cNvPr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6" name="椭圆 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DDE688F-399D-4D1E-9415-646CFFE3E9B2}"/>
                </a:ext>
              </a:extLst>
            </p:cNvPr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7" name="椭圆 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6201924-8DBE-4895-A542-580BAE275915}"/>
                </a:ext>
              </a:extLst>
            </p:cNvPr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8" name="组合 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6B2AA2D-734A-4812-91E9-7897926A0FB0}"/>
              </a:ext>
            </a:extLst>
          </p:cNvPr>
          <p:cNvGrpSpPr/>
          <p:nvPr/>
        </p:nvGrpSpPr>
        <p:grpSpPr>
          <a:xfrm flipH="1">
            <a:off x="9086851" y="3295650"/>
            <a:ext cx="1562100" cy="266700"/>
            <a:chOff x="580290" y="3288314"/>
            <a:chExt cx="1172059" cy="267237"/>
          </a:xfrm>
        </p:grpSpPr>
        <p:sp>
          <p:nvSpPr>
            <p:cNvPr id="9" name="椭圆 8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5F645DE-0FBA-41B3-B8B7-885F0B83A344}"/>
                </a:ext>
              </a:extLst>
            </p:cNvPr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AB3EFC5-6AE0-4661-87C9-9BCE49425B3B}"/>
                </a:ext>
              </a:extLst>
            </p:cNvPr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1" name="椭圆 10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D3CFD49-C005-4CDE-902A-D43A25D7464D}"/>
                </a:ext>
              </a:extLst>
            </p:cNvPr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2" name="任意多边形: 形状 1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B75C80C-9858-4602-AC9B-BE27E285C389}"/>
              </a:ext>
            </a:extLst>
          </p:cNvPr>
          <p:cNvSpPr/>
          <p:nvPr/>
        </p:nvSpPr>
        <p:spPr>
          <a:xfrm>
            <a:off x="0" y="4887914"/>
            <a:ext cx="12192000" cy="1970087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3" name="任意多边形: 形状 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70DB066-43D3-47DC-B6D4-1A2253693FF5}"/>
              </a:ext>
            </a:extLst>
          </p:cNvPr>
          <p:cNvSpPr/>
          <p:nvPr/>
        </p:nvSpPr>
        <p:spPr>
          <a:xfrm>
            <a:off x="0" y="5421314"/>
            <a:ext cx="12192000" cy="1436687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4" name="任意多边形: 形状 1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ADA4DE4-E15F-444C-8111-B8C05AB908C4}"/>
              </a:ext>
            </a:extLst>
          </p:cNvPr>
          <p:cNvSpPr/>
          <p:nvPr/>
        </p:nvSpPr>
        <p:spPr>
          <a:xfrm>
            <a:off x="0" y="5722938"/>
            <a:ext cx="12192000" cy="1135062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15" name="任意多边形 3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813B868-AC83-4775-91A6-77BB66101861}"/>
              </a:ext>
            </a:extLst>
          </p:cNvPr>
          <p:cNvSpPr/>
          <p:nvPr/>
        </p:nvSpPr>
        <p:spPr>
          <a:xfrm rot="20700000" flipH="1">
            <a:off x="5499100" y="1689101"/>
            <a:ext cx="119380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581400" y="2591561"/>
            <a:ext cx="50292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3581400" y="3610929"/>
            <a:ext cx="50292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16" name="日期占位符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7B0DE9E-5E8E-42AA-9AF2-B9B4E5652D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7" name="页脚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4ABB2E7-DAB0-4E84-9ABB-D5846530756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9" name="灯片编号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8A4B5B4-D11A-41A7-9780-8DEA529E088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98359C7-C445-43F6-AAE4-BA49A7E77285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58224601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EBFCB85-53BA-4CED-9F86-02189F502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4A07FBF-65B7-4242-8E7A-FB8092345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DA9CCFA-A328-4ECA-9885-738C60089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CEF9A0-D7C4-4A7B-8D8B-650EBB43AB6C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735046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711200"/>
            <a:ext cx="42624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352521" y="733425"/>
            <a:ext cx="6170400" cy="54036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311400"/>
            <a:ext cx="42624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1F023E4-B04A-41D9-BB35-ACAC199B6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4D890CD-C63B-472B-83CE-6C1032424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96173ED-0A34-4FE1-BD32-D3457A66A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18CECE-52FC-4527-BB77-D5350573F1AB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3162924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824485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887995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AAAA651-F197-485D-9FD6-F334C1A3F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62CE781-54AB-412A-BCC3-025D13CA9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0A6AC51-2495-47CC-8F4C-0B21EF473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59714-6D55-4D7E-B7B4-67B76BF88EF3}" type="slidenum">
              <a:rPr lang="zh-CN" altLang="zh-CN"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2341657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4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6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ags" Target="../tags/tag5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组合 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7F3E38B-279B-4679-8ED3-D05EB82029BE}"/>
              </a:ext>
            </a:extLst>
          </p:cNvPr>
          <p:cNvGrpSpPr/>
          <p:nvPr/>
        </p:nvGrpSpPr>
        <p:grpSpPr>
          <a:xfrm>
            <a:off x="774701" y="919164"/>
            <a:ext cx="1375833" cy="268287"/>
            <a:chOff x="580813" y="919766"/>
            <a:chExt cx="1032708" cy="267237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764EA2D-FABF-423F-863C-66B4E5B4F5CA}"/>
                </a:ext>
              </a:extLst>
            </p:cNvPr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8836786-DCB6-406E-8E2D-53C9D57833FA}"/>
                </a:ext>
              </a:extLst>
            </p:cNvPr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F16B4D0-F016-4FC2-BEA1-8B8CC3343C69}"/>
                </a:ext>
              </a:extLst>
            </p:cNvPr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1030" name="组合 1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5788873-F115-4E88-8F1C-EEF6E98DA11F}"/>
              </a:ext>
            </a:extLst>
          </p:cNvPr>
          <p:cNvGrpSpPr/>
          <p:nvPr/>
        </p:nvGrpSpPr>
        <p:grpSpPr>
          <a:xfrm flipH="1">
            <a:off x="10083801" y="919164"/>
            <a:ext cx="1375833" cy="268287"/>
            <a:chOff x="580813" y="919766"/>
            <a:chExt cx="1032708" cy="267237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F2DE7CD-3912-4F79-9C82-05AC8A3DE522}"/>
                </a:ext>
              </a:extLst>
            </p:cNvPr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19B4AA8-5800-4642-BC36-C0EB92C09281}"/>
                </a:ext>
              </a:extLst>
            </p:cNvPr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EAD4FA4-CBF5-4D1D-8F7D-E2145E2A8C6D}"/>
                </a:ext>
              </a:extLst>
            </p:cNvPr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1034" name="标题占位符 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D183D35-BFFA-4D34-8F9E-592CE6320300}"/>
              </a:ext>
            </a:extLst>
          </p:cNvPr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2218267" y="365126"/>
            <a:ext cx="7755467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5" name="文本占位符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8CF7C90-9643-4812-B36F-78DB77BA03F6}"/>
              </a:ext>
            </a:extLst>
          </p:cNvPr>
          <p:cNvSpPr>
            <a:spLocks noGrp="1" noChangeArrowheads="1"/>
          </p:cNvSpPr>
          <p:nvPr>
            <p:ph type="body"/>
            <p:custDataLst>
              <p:tags r:id="rId14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94CF7E5-EC44-4ECC-952E-16FAC44C62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0981A23-F251-43B7-957A-7A99D11F9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4DCF819-36AB-4FEC-940F-B8A0E0B736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fld id="{1A7EC7CF-5ABF-4A30-8157-D0E867070471}" type="slidenum">
              <a:rPr lang="zh-CN" altLang="zh-CN"/>
              <a:t>‹#›</a:t>
            </a:fld>
            <a:endParaRPr lang="zh-CN" altLang="zh-CN"/>
          </a:p>
        </p:txBody>
      </p:sp>
      <p:sp>
        <p:nvSpPr>
          <p:cNvPr id="20" name="KSO_TEMPLATE" hidden="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C42FE67-2303-432A-A1B6-7E4E586CF324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09" r:id="rId2"/>
    <p:sldLayoutId id="2147483715" r:id="rId3"/>
    <p:sldLayoutId id="2147483708" r:id="rId4"/>
    <p:sldLayoutId id="2147483707" r:id="rId5"/>
    <p:sldLayoutId id="2147483716" r:id="rId6"/>
    <p:sldLayoutId id="2147483706" r:id="rId7"/>
    <p:sldLayoutId id="2147483717" r:id="rId8"/>
    <p:sldLayoutId id="2147483718" r:id="rId9"/>
    <p:sldLayoutId id="2147483719" r:id="rId10"/>
    <p:sldLayoutId id="2147483720" r:id="rId11"/>
  </p:sldLayoutIdLst>
  <p:transition/>
  <p:txStyles>
    <p:titleStyle>
      <a:lvl1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2pPr>
      <a:lvl3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3pPr>
      <a:lvl4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4pPr>
      <a:lvl5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fontAlgn="base">
        <a:lnSpc>
          <a:spcPct val="12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6A143E5-2903-4845-935A-6F31C85055FF}"/>
              </a:ext>
            </a:extLst>
          </p:cNvPr>
          <p:cNvGrpSpPr/>
          <p:nvPr/>
        </p:nvGrpSpPr>
        <p:grpSpPr>
          <a:xfrm>
            <a:off x="774701" y="919164"/>
            <a:ext cx="1375833" cy="268287"/>
            <a:chOff x="580813" y="919766"/>
            <a:chExt cx="1032708" cy="267237"/>
          </a:xfrm>
        </p:grpSpPr>
        <p:sp>
          <p:nvSpPr>
            <p:cNvPr id="12" name="椭圆 1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BFA3B10-206E-4727-B986-0C8385EA6A18}"/>
                </a:ext>
              </a:extLst>
            </p:cNvPr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3312ECF-BACB-481A-A176-321D3BB523ED}"/>
                </a:ext>
              </a:extLst>
            </p:cNvPr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4" name="椭圆 13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50FF04C-9790-4A3E-9695-13B96F017B77}"/>
                </a:ext>
              </a:extLst>
            </p:cNvPr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grpSp>
        <p:nvGrpSpPr>
          <p:cNvPr id="2054" name="组合 1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6F9BC76-D7BE-466D-BCF1-09EA98F1C311}"/>
              </a:ext>
            </a:extLst>
          </p:cNvPr>
          <p:cNvGrpSpPr/>
          <p:nvPr/>
        </p:nvGrpSpPr>
        <p:grpSpPr>
          <a:xfrm flipH="1">
            <a:off x="10083801" y="919164"/>
            <a:ext cx="1375833" cy="268287"/>
            <a:chOff x="580813" y="919766"/>
            <a:chExt cx="1032708" cy="267237"/>
          </a:xfrm>
        </p:grpSpPr>
        <p:sp>
          <p:nvSpPr>
            <p:cNvPr id="17" name="椭圆 1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36616C3-A1C0-4B59-BA22-2B0E93A731D9}"/>
                </a:ext>
              </a:extLst>
            </p:cNvPr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8" name="椭圆 1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4CE4C8B-A263-4CE0-8795-9646833A4F2C}"/>
                </a:ext>
              </a:extLst>
            </p:cNvPr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DEEE0F8-63A6-48F5-8651-133BB3AE0F47}"/>
                </a:ext>
              </a:extLst>
            </p:cNvPr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noProof="1"/>
            </a:p>
          </p:txBody>
        </p:sp>
      </p:grpSp>
      <p:sp>
        <p:nvSpPr>
          <p:cNvPr id="2058" name="标题占位符 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64EDECB-2A60-485D-B488-81485F5ED208}"/>
              </a:ext>
            </a:extLst>
          </p:cNvPr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2218267" y="365126"/>
            <a:ext cx="7755467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9" name="文本占位符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50B39FE-5AEF-4513-9C42-673A6BDA9FC7}"/>
              </a:ext>
            </a:extLst>
          </p:cNvPr>
          <p:cNvSpPr>
            <a:spLocks noGrp="1" noChangeArrowheads="1"/>
          </p:cNvSpPr>
          <p:nvPr>
            <p:ph type="body"/>
            <p:custDataLst>
              <p:tags r:id="rId13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CACDBCE-D41D-4A89-BC7E-01090762BA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B1E58E3-EA4F-4370-B97C-696D8D4D99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B216300-E6FC-4874-8382-21B2D5B5E3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20000"/>
              </a:lnSpc>
              <a:defRPr sz="1200">
                <a:solidFill>
                  <a:srgbClr val="7F7F7F"/>
                </a:solidFill>
              </a:defRPr>
            </a:lvl1pPr>
          </a:lstStyle>
          <a:p>
            <a:fld id="{959643E0-78E7-4760-A7CF-DEB81DCE8BC6}" type="slidenum">
              <a:rPr lang="zh-CN" altLang="zh-CN"/>
              <a:t>‹#›</a:t>
            </a:fld>
            <a:endParaRPr lang="zh-CN" altLang="zh-CN"/>
          </a:p>
        </p:txBody>
      </p:sp>
      <p:sp>
        <p:nvSpPr>
          <p:cNvPr id="20" name="KSO_TEMPLATE" hidden="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3C4F8B0-AE29-4AB8-B23C-7D0C1A542F2B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13" r:id="rId2"/>
    <p:sldLayoutId id="2147483722" r:id="rId3"/>
    <p:sldLayoutId id="2147483712" r:id="rId4"/>
    <p:sldLayoutId id="2147483711" r:id="rId5"/>
    <p:sldLayoutId id="2147483723" r:id="rId6"/>
    <p:sldLayoutId id="2147483710" r:id="rId7"/>
    <p:sldLayoutId id="2147483724" r:id="rId8"/>
    <p:sldLayoutId id="2147483725" r:id="rId9"/>
    <p:sldLayoutId id="2147483726" r:id="rId10"/>
  </p:sldLayoutIdLst>
  <p:transition/>
  <p:txStyles>
    <p:titleStyle>
      <a:lvl1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2pPr>
      <a:lvl3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3pPr>
      <a:lvl4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4pPr>
      <a:lvl5pPr algn="ctr" defTabSz="685800" rtl="0" fontAlgn="base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fontAlgn="base">
        <a:lnSpc>
          <a:spcPct val="12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1B8120B-71E7-4BCA-8C9B-0332B3C79BF5}"/>
              </a:ext>
            </a:extLst>
          </p:cNvPr>
          <p:cNvSpPr/>
          <p:nvPr/>
        </p:nvSpPr>
        <p:spPr>
          <a:xfrm>
            <a:off x="0" y="0"/>
            <a:ext cx="12192000" cy="831273"/>
          </a:xfrm>
          <a:prstGeom prst="rect">
            <a:avLst/>
          </a:prstGeom>
          <a:solidFill>
            <a:srgbClr val="0066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1ABBC2C-7FD8-4350-A1DA-307E1027ED25}"/>
              </a:ext>
            </a:extLst>
          </p:cNvPr>
          <p:cNvSpPr/>
          <p:nvPr/>
        </p:nvSpPr>
        <p:spPr>
          <a:xfrm>
            <a:off x="0" y="6747164"/>
            <a:ext cx="12192000" cy="110836"/>
          </a:xfrm>
          <a:prstGeom prst="rect">
            <a:avLst/>
          </a:prstGeom>
          <a:solidFill>
            <a:srgbClr val="0066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983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7.wmf"/><Relationship Id="rId26" Type="http://schemas.openxmlformats.org/officeDocument/2006/relationships/image" Target="../media/image21.wmf"/><Relationship Id="rId3" Type="http://schemas.openxmlformats.org/officeDocument/2006/relationships/oleObject" Target="../embeddings/oleObject3.bin"/><Relationship Id="rId21" Type="http://schemas.openxmlformats.org/officeDocument/2006/relationships/oleObject" Target="../embeddings/oleObject12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10.bin"/><Relationship Id="rId25" Type="http://schemas.openxmlformats.org/officeDocument/2006/relationships/oleObject" Target="../embeddings/oleObject14.bin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16.wmf"/><Relationship Id="rId20" Type="http://schemas.openxmlformats.org/officeDocument/2006/relationships/image" Target="../media/image18.wmf"/><Relationship Id="rId29" Type="http://schemas.openxmlformats.org/officeDocument/2006/relationships/oleObject" Target="../embeddings/oleObject16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7.bin"/><Relationship Id="rId24" Type="http://schemas.openxmlformats.org/officeDocument/2006/relationships/image" Target="../media/image20.wmf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23" Type="http://schemas.openxmlformats.org/officeDocument/2006/relationships/oleObject" Target="../embeddings/oleObject13.bin"/><Relationship Id="rId28" Type="http://schemas.openxmlformats.org/officeDocument/2006/relationships/image" Target="../media/image22.wmf"/><Relationship Id="rId10" Type="http://schemas.openxmlformats.org/officeDocument/2006/relationships/image" Target="../media/image13.wmf"/><Relationship Id="rId19" Type="http://schemas.openxmlformats.org/officeDocument/2006/relationships/oleObject" Target="../embeddings/oleObject11.bin"/><Relationship Id="rId4" Type="http://schemas.openxmlformats.org/officeDocument/2006/relationships/image" Target="../media/image10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5.wmf"/><Relationship Id="rId22" Type="http://schemas.openxmlformats.org/officeDocument/2006/relationships/image" Target="../media/image19.wmf"/><Relationship Id="rId27" Type="http://schemas.openxmlformats.org/officeDocument/2006/relationships/oleObject" Target="../embeddings/oleObject15.bin"/><Relationship Id="rId30" Type="http://schemas.openxmlformats.org/officeDocument/2006/relationships/image" Target="../media/image23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19.bin"/><Relationship Id="rId12" Type="http://schemas.openxmlformats.org/officeDocument/2006/relationships/oleObject" Target="../embeddings/oleObject22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5.wmf"/><Relationship Id="rId11" Type="http://schemas.openxmlformats.org/officeDocument/2006/relationships/image" Target="../media/image27.wmf"/><Relationship Id="rId5" Type="http://schemas.openxmlformats.org/officeDocument/2006/relationships/oleObject" Target="../embeddings/oleObject18.bin"/><Relationship Id="rId10" Type="http://schemas.openxmlformats.org/officeDocument/2006/relationships/oleObject" Target="../embeddings/oleObject21.bin"/><Relationship Id="rId4" Type="http://schemas.openxmlformats.org/officeDocument/2006/relationships/image" Target="../media/image24.wmf"/><Relationship Id="rId9" Type="http://schemas.openxmlformats.org/officeDocument/2006/relationships/image" Target="../media/image2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4.bin"/><Relationship Id="rId4" Type="http://schemas.openxmlformats.org/officeDocument/2006/relationships/image" Target="../media/image28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&#35270;&#39057;&#65306;&#25104;&#35821;&#25925;&#20107;&#12298;&#21335;&#36757;&#21271;&#36761;&#12299;.mp4_&#26631;&#28165;.kux" TargetMode="Externa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7B0C57E-D705-4CF4-BB1D-3A1BD8612A54}"/>
              </a:ext>
            </a:extLst>
          </p:cNvPr>
          <p:cNvSpPr/>
          <p:nvPr/>
        </p:nvSpPr>
        <p:spPr>
          <a:xfrm>
            <a:off x="119336" y="1916832"/>
            <a:ext cx="1174143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9600">
                <a:ln w="1905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  <a:reflection blurRad="6350" stA="50000" endA="300" endPos="50000" dist="29997" dir="5400000" sy="-10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相反数</a:t>
            </a:r>
            <a:endParaRPr lang="zh-CN" altLang="en-US" sz="9600" b="1">
              <a:ln w="1905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  <a:reflection blurRad="6350" stA="50000" endA="300" endPos="50000" dist="29997" dir="5400000" sy="-10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961182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E6301D6-C53C-45E7-BA9B-371DC4907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352" y="981486"/>
            <a:ext cx="8131175" cy="181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 化简下列各数：</a:t>
            </a:r>
          </a:p>
          <a:p>
            <a:pPr>
              <a:spcBef>
                <a:spcPct val="50000"/>
              </a:spcBef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 (1)-(+10)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(2)+(-0.15)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     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宋体" pitchFamily="2" charset="-122"/>
              </a:rPr>
              <a:t>(3)+(+3)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(4)-(-12)      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sym typeface="宋体" pitchFamily="2" charset="-122"/>
              </a:rPr>
              <a:t>(5)+[-(-1.1)]    (6)-[+(-7)]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EE9E46E-D184-4600-8DBB-FBC882E853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66" y="1007150"/>
            <a:ext cx="81464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例</a:t>
            </a:r>
            <a:endParaRPr lang="en-US" altLang="en-US" sz="2800" b="1">
              <a:solidFill>
                <a:srgbClr val="FF0000"/>
              </a:solidFill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C750E82-2D91-4011-8E82-F098F380B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5229" y="4381295"/>
            <a:ext cx="50387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itchFamily="2" charset="-122"/>
              </a:rPr>
              <a:t>(6)-[+(-7)]=-(-7)=</a:t>
            </a:r>
            <a:r>
              <a:rPr lang="en-US" altLang="zh-CN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itchFamily="2" charset="-122"/>
              </a:rPr>
              <a:t>7.</a:t>
            </a:r>
            <a:endParaRPr lang="en-US" altLang="zh-CN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云形标注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997CA8A-6B06-4774-8772-E9FE6E29F738}"/>
              </a:ext>
            </a:extLst>
          </p:cNvPr>
          <p:cNvSpPr/>
          <p:nvPr/>
        </p:nvSpPr>
        <p:spPr>
          <a:xfrm>
            <a:off x="9056176" y="1007150"/>
            <a:ext cx="3081709" cy="1435000"/>
          </a:xfrm>
          <a:prstGeom prst="cloudCallout">
            <a:avLst>
              <a:gd name="adj1" fmla="val -83685"/>
              <a:gd name="adj2" fmla="val 37511"/>
            </a:avLst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>
              <a:defRPr/>
            </a:pPr>
            <a:r>
              <a:rPr lang="zh-CN" altLang="en-US" sz="2800" noProof="1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由内向外依次去思考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F91A455-D273-4F2B-81C2-5B06FF4D5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9356" y="5181042"/>
            <a:ext cx="11593288" cy="954107"/>
          </a:xfrm>
          <a:prstGeom prst="rect">
            <a:avLst/>
          </a:prstGeom>
          <a:solidFill>
            <a:srgbClr val="FFFF00"/>
          </a:solidFill>
          <a:ln w="28575">
            <a:solidFill>
              <a:srgbClr val="CC0066"/>
            </a:solidFill>
            <a:prstDash val="sysDot"/>
            <a:rou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点睛</a:t>
            </a:r>
            <a:r>
              <a:rPr lang="en-US" altLang="zh-CN" sz="2800">
                <a:solidFill>
                  <a:srgbClr val="00206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化简多重符号时，只需数一下数字前面有多少个负号，若有偶数个，则结果为正；若有奇数个，则结果为负；凡是“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+”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都</a:t>
            </a:r>
            <a:r>
              <a:rPr lang="zh-CN" altLang="en-US" sz="2800" smtClean="0">
                <a:latin typeface="黑体" panose="02010609060101010101" pitchFamily="49" charset="-122"/>
                <a:ea typeface="黑体" panose="02010609060101010101" pitchFamily="49" charset="-122"/>
              </a:rPr>
              <a:t>去掉</a:t>
            </a: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9664E90-919C-4C0B-8E36-81C702368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6289" y="2948818"/>
            <a:ext cx="35623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解：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(1)-(+10)=-10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280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CDFC2A9-274D-47B0-8173-E943AA7570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58639" y="2948818"/>
            <a:ext cx="35623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(2)+(-0.15)=-0.15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280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DF52EE1-F045-42D1-BD53-CDBFA76E58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22865" y="2948818"/>
            <a:ext cx="2317750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(3)+(+3)=3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280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1CAFE67-E451-45E9-9260-9380533C5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8939" y="3617851"/>
            <a:ext cx="264687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(4)-(-12)=12</a:t>
            </a:r>
            <a:r>
              <a:rPr lang="zh-CN" altLang="en-US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zh-CN" altLang="en-US" sz="240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BC371C1-2E6E-4084-A5F5-D3FB8ADF7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3953" y="3617851"/>
            <a:ext cx="5134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itchFamily="2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itchFamily="2" charset="-122"/>
              </a:rPr>
              <a:t>(5)+[-(-1.1)]=+(+1.1)=1.1</a:t>
            </a:r>
            <a:r>
              <a:rPr lang="zh-CN" altLang="en-US" sz="24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itchFamily="2" charset="-122"/>
              </a:rPr>
              <a:t>；</a:t>
            </a:r>
            <a:endParaRPr lang="zh-CN" altLang="en-US" sz="240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30C456A-D240-46DF-AEE8-68972458CA18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典例解析</a:t>
            </a:r>
          </a:p>
        </p:txBody>
      </p:sp>
    </p:spTree>
    <p:extLst>
      <p:ext uri="{BB962C8B-B14F-4D97-AF65-F5344CB8AC3E}">
        <p14:creationId xmlns:p14="http://schemas.microsoft.com/office/powerpoint/2010/main" val="2377906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  <p:bldP spid="6" grpId="0" animBg="1"/>
      <p:bldP spid="7" grpId="0"/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4929E59-2144-4EF9-B4F7-7C7D966474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9369" y="3536949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2400">
              <a:latin typeface="Times New Roman" pitchFamily="18" charset="0"/>
            </a:endParaRPr>
          </a:p>
        </p:txBody>
      </p:sp>
      <p:sp>
        <p:nvSpPr>
          <p:cNvPr id="3" name="Rectangle 2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A300D6B-92E1-417B-9FC3-3159B419CE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344" y="0"/>
            <a:ext cx="8945563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endParaRPr lang="zh-CN" altLang="en-US" sz="240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endParaRPr lang="zh-CN" altLang="en-US" sz="2400">
              <a:solidFill>
                <a:srgbClr val="2699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en-US" sz="2400">
                <a:solidFill>
                  <a:srgbClr val="2699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</a:p>
          <a:p>
            <a:pPr algn="just"/>
            <a:r>
              <a:rPr lang="zh-CN" altLang="en-US" sz="2800">
                <a:solidFill>
                  <a:srgbClr val="269999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en-US" altLang="zh-CN" sz="2800">
              <a:solidFill>
                <a:srgbClr val="2699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endParaRPr lang="en-US" altLang="zh-CN" sz="2800">
              <a:solidFill>
                <a:srgbClr val="269999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 (1)        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的相反数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，                      ；</a:t>
            </a:r>
          </a:p>
          <a:p>
            <a:pPr algn="just">
              <a:lnSpc>
                <a:spcPct val="150000"/>
              </a:lnSpc>
            </a:pP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 (2)         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_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__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___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的相反数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，          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=______ 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</a:p>
          <a:p>
            <a:pPr algn="just" eaLnBrk="0" hangingPunct="0">
              <a:lnSpc>
                <a:spcPct val="150000"/>
              </a:lnSpc>
            </a:pP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 (3)         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_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__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__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__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的相反数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，                  ；</a:t>
            </a: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  (4)         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是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_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__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的相反数</a:t>
            </a:r>
            <a:r>
              <a:rPr lang="zh-CN" altLang="en-US" sz="2400">
                <a:latin typeface="黑体" panose="02010609060101010101" pitchFamily="49" charset="-122"/>
                <a:ea typeface="黑体" panose="02010609060101010101" pitchFamily="49" charset="-122"/>
              </a:rPr>
              <a:t>，                   </a:t>
            </a:r>
            <a:r>
              <a:rPr lang="en-US" altLang="zh-CN" sz="240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4" name="对象 1536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3127D6A-9FD3-46EC-98D3-266F7969E5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15800837"/>
              </p:ext>
            </p:extLst>
          </p:nvPr>
        </p:nvGraphicFramePr>
        <p:xfrm>
          <a:off x="1420070" y="1889124"/>
          <a:ext cx="1222375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r:id="rId3" imgW="0" imgH="0" progId="Equation.3">
                  <p:embed/>
                </p:oleObj>
              </mc:Choice>
              <mc:Fallback>
                <p:oleObj r:id="rId3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420070" y="1889124"/>
                        <a:ext cx="1222375" cy="487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1536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86A2302-8AAA-42AB-BB7A-1C603B75E9A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2929624"/>
              </p:ext>
            </p:extLst>
          </p:nvPr>
        </p:nvGraphicFramePr>
        <p:xfrm>
          <a:off x="5230961" y="1876946"/>
          <a:ext cx="3889375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r:id="rId5" imgW="0" imgH="0" progId="Equation.3">
                  <p:embed/>
                </p:oleObj>
              </mc:Choice>
              <mc:Fallback>
                <p:oleObj r:id="rId5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230961" y="1876946"/>
                        <a:ext cx="3889375" cy="615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1536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D859BA8-3FE3-490C-BE14-FAE1E95AAEA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4070352"/>
              </p:ext>
            </p:extLst>
          </p:nvPr>
        </p:nvGraphicFramePr>
        <p:xfrm>
          <a:off x="1334345" y="4283074"/>
          <a:ext cx="155892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r:id="rId7" imgW="0" imgH="0" progId="Equation.3">
                  <p:embed/>
                </p:oleObj>
              </mc:Choice>
              <mc:Fallback>
                <p:oleObj r:id="rId7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334345" y="4283074"/>
                        <a:ext cx="155892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1536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73F4ABE-7211-41D4-A17F-C8D824E74E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208523"/>
              </p:ext>
            </p:extLst>
          </p:nvPr>
        </p:nvGraphicFramePr>
        <p:xfrm>
          <a:off x="5801570" y="4167186"/>
          <a:ext cx="29749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r:id="rId9" imgW="0" imgH="0" progId="Equation.3">
                  <p:embed/>
                </p:oleObj>
              </mc:Choice>
              <mc:Fallback>
                <p:oleObj r:id="rId9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801570" y="4167186"/>
                        <a:ext cx="29749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1536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69FEBE4-0DD5-420C-BF0E-958FC011B33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7846077"/>
              </p:ext>
            </p:extLst>
          </p:nvPr>
        </p:nvGraphicFramePr>
        <p:xfrm>
          <a:off x="1253382" y="5454650"/>
          <a:ext cx="1438275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r:id="rId11" imgW="0" imgH="0" progId="Equation.3">
                  <p:embed/>
                </p:oleObj>
              </mc:Choice>
              <mc:Fallback>
                <p:oleObj r:id="rId11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253382" y="5454650"/>
                        <a:ext cx="1438275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1536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C6FE7D5-DFF6-46F6-943B-AD77641031F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9679627"/>
              </p:ext>
            </p:extLst>
          </p:nvPr>
        </p:nvGraphicFramePr>
        <p:xfrm>
          <a:off x="5677745" y="5365749"/>
          <a:ext cx="3240087" cy="550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Equation" r:id="rId13" imgW="0" imgH="0" progId="Equation.DSMT4">
                  <p:embed/>
                </p:oleObj>
              </mc:Choice>
              <mc:Fallback>
                <p:oleObj name="Equation" r:id="rId13" imgW="0" imgH="0" progId="Equation.DSMT4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677745" y="5365749"/>
                        <a:ext cx="3240087" cy="550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96F6ACA-3470-4CFE-AC31-CDD476E4C2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274503"/>
              </p:ext>
            </p:extLst>
          </p:nvPr>
        </p:nvGraphicFramePr>
        <p:xfrm>
          <a:off x="3250456" y="2603500"/>
          <a:ext cx="736600" cy="915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" r:id="rId15" imgW="0" imgH="0" progId="Equation.3">
                  <p:embed/>
                </p:oleObj>
              </mc:Choice>
              <mc:Fallback>
                <p:oleObj r:id="rId15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250456" y="2603500"/>
                        <a:ext cx="736600" cy="915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对象 1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A02F0D4-17D4-4226-9036-A1317A55FE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6361637"/>
              </p:ext>
            </p:extLst>
          </p:nvPr>
        </p:nvGraphicFramePr>
        <p:xfrm>
          <a:off x="7614495" y="2538411"/>
          <a:ext cx="744537" cy="927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r:id="rId17" imgW="0" imgH="0" progId="Equation.3">
                  <p:embed/>
                </p:oleObj>
              </mc:Choice>
              <mc:Fallback>
                <p:oleObj r:id="rId17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614495" y="2538411"/>
                        <a:ext cx="744537" cy="927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对象 1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7EA5316-B1F0-4DA0-BD71-135F159581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8984330"/>
              </p:ext>
            </p:extLst>
          </p:nvPr>
        </p:nvGraphicFramePr>
        <p:xfrm>
          <a:off x="3250457" y="4217986"/>
          <a:ext cx="930275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r:id="rId19" imgW="0" imgH="0" progId="Equation.3">
                  <p:embed/>
                </p:oleObj>
              </mc:Choice>
              <mc:Fallback>
                <p:oleObj r:id="rId19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250457" y="4217986"/>
                        <a:ext cx="930275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25E2922-0875-4751-BC56-BA94CA9C8D0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0907221"/>
              </p:ext>
            </p:extLst>
          </p:nvPr>
        </p:nvGraphicFramePr>
        <p:xfrm>
          <a:off x="7743082" y="4114800"/>
          <a:ext cx="735013" cy="433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r:id="rId21" imgW="0" imgH="0" progId="Equation.3">
                  <p:embed/>
                </p:oleObj>
              </mc:Choice>
              <mc:Fallback>
                <p:oleObj r:id="rId21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743082" y="4114800"/>
                        <a:ext cx="735013" cy="433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对象 1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ECBBED0-9A6C-496D-BF66-1BCD168C9B8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4587521"/>
              </p:ext>
            </p:extLst>
          </p:nvPr>
        </p:nvGraphicFramePr>
        <p:xfrm>
          <a:off x="3063131" y="5446712"/>
          <a:ext cx="992188" cy="377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r:id="rId23" imgW="0" imgH="0" progId="Equation.3">
                  <p:embed/>
                </p:oleObj>
              </mc:Choice>
              <mc:Fallback>
                <p:oleObj r:id="rId23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063131" y="5446712"/>
                        <a:ext cx="992188" cy="377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对象 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40A03FE-7032-4F67-97FC-2111B9B18C8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3911667"/>
              </p:ext>
            </p:extLst>
          </p:nvPr>
        </p:nvGraphicFramePr>
        <p:xfrm>
          <a:off x="7844681" y="5446712"/>
          <a:ext cx="723900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r:id="rId25" imgW="0" imgH="0" progId="Equation.3">
                  <p:embed/>
                </p:oleObj>
              </mc:Choice>
              <mc:Fallback>
                <p:oleObj r:id="rId25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844681" y="5446712"/>
                        <a:ext cx="723900" cy="385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6193995-5FB7-4082-93E2-F71A697559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3595" y="1858961"/>
            <a:ext cx="7232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＋</a:t>
            </a:r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704FE3D-9727-4C5B-85F0-285A6A9EA5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3082" y="1804986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-4</a:t>
            </a:r>
          </a:p>
        </p:txBody>
      </p:sp>
      <p:sp>
        <p:nvSpPr>
          <p:cNvPr id="18" name="矩形 1537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3DC6873-F577-4FD8-BA9D-C9B777FCC0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6532" y="3490911"/>
            <a:ext cx="6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3600" b="1">
              <a:ea typeface="楷体_GB2312" pitchFamily="49" charset="-122"/>
            </a:endParaRPr>
          </a:p>
        </p:txBody>
      </p:sp>
      <p:graphicFrame>
        <p:nvGraphicFramePr>
          <p:cNvPr id="19" name="对象 1537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65C3D5D-8D97-42D0-98F9-B9646D9D277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6560778"/>
              </p:ext>
            </p:extLst>
          </p:nvPr>
        </p:nvGraphicFramePr>
        <p:xfrm>
          <a:off x="5677745" y="2695574"/>
          <a:ext cx="1558925" cy="102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r:id="rId27" imgW="0" imgH="0" progId="Equation.3">
                  <p:embed/>
                </p:oleObj>
              </mc:Choice>
              <mc:Fallback>
                <p:oleObj r:id="rId27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677745" y="2695574"/>
                        <a:ext cx="1558925" cy="102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对象 1537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92654EF-4CAA-4E63-94AD-CA76C1DC4A3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3339911"/>
              </p:ext>
            </p:extLst>
          </p:nvPr>
        </p:nvGraphicFramePr>
        <p:xfrm>
          <a:off x="1334344" y="2787649"/>
          <a:ext cx="1511300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r:id="rId29" imgW="0" imgH="0" progId="Equation.3">
                  <p:embed/>
                </p:oleObj>
              </mc:Choice>
              <mc:Fallback>
                <p:oleObj r:id="rId29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334344" y="2787649"/>
                        <a:ext cx="1511300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矩形 2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E4DA93F-ACF9-4824-98F4-99D08CC235C6}"/>
              </a:ext>
            </a:extLst>
          </p:cNvPr>
          <p:cNvSpPr/>
          <p:nvPr/>
        </p:nvSpPr>
        <p:spPr>
          <a:xfrm>
            <a:off x="418067" y="105193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noProof="1">
                <a:latin typeface="黑体" panose="02010609060101010101" pitchFamily="49" charset="-122"/>
                <a:ea typeface="黑体" panose="02010609060101010101" pitchFamily="49" charset="-122"/>
              </a:rPr>
              <a:t>填一填：</a:t>
            </a:r>
            <a:endParaRPr lang="zh-CN" altLang="en-US" sz="3200"/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ED39B00-1E9B-459B-85C5-9EFCD9DAF0D3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针对练习</a:t>
            </a:r>
          </a:p>
        </p:txBody>
      </p:sp>
    </p:spTree>
    <p:extLst>
      <p:ext uri="{BB962C8B-B14F-4D97-AF65-F5344CB8AC3E}">
        <p14:creationId xmlns:p14="http://schemas.microsoft.com/office/powerpoint/2010/main" val="16151089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2051473-69C6-40BF-95EC-991953042B0C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B26863F-BB39-4A74-8B1E-D5CADE4E300B}"/>
              </a:ext>
            </a:extLst>
          </p:cNvPr>
          <p:cNvGrpSpPr/>
          <p:nvPr/>
        </p:nvGrpSpPr>
        <p:grpSpPr>
          <a:xfrm>
            <a:off x="1685764" y="2398973"/>
            <a:ext cx="8820472" cy="1417300"/>
            <a:chOff x="72008" y="1707654"/>
            <a:chExt cx="8820472" cy="1417300"/>
          </a:xfrm>
        </p:grpSpPr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483AB32-1CCB-463B-804D-0444C9AE9C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2008" y="2145839"/>
              <a:ext cx="8820472" cy="979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9E356F3-AD21-43B2-A916-1BDD4B9F8D81}"/>
                </a:ext>
              </a:extLst>
            </p:cNvPr>
            <p:cNvCxnSpPr/>
            <p:nvPr/>
          </p:nvCxnSpPr>
          <p:spPr>
            <a:xfrm flipH="1">
              <a:off x="4955401" y="2174867"/>
              <a:ext cx="0" cy="266452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9B38490-7001-4029-8C0D-71C319D2123A}"/>
                </a:ext>
              </a:extLst>
            </p:cNvPr>
            <p:cNvCxnSpPr/>
            <p:nvPr/>
          </p:nvCxnSpPr>
          <p:spPr>
            <a:xfrm>
              <a:off x="6840760" y="1911723"/>
              <a:ext cx="2871" cy="579111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C43A3D9-1E4D-40FC-A87C-E22FFA4D074B}"/>
                </a:ext>
              </a:extLst>
            </p:cNvPr>
            <p:cNvCxnSpPr/>
            <p:nvPr/>
          </p:nvCxnSpPr>
          <p:spPr>
            <a:xfrm>
              <a:off x="3686922" y="1871790"/>
              <a:ext cx="2871" cy="579111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箭头连接符 1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8A66212-958B-457D-AEB2-9BEBD9824189}"/>
                </a:ext>
              </a:extLst>
            </p:cNvPr>
            <p:cNvCxnSpPr/>
            <p:nvPr/>
          </p:nvCxnSpPr>
          <p:spPr>
            <a:xfrm flipH="1">
              <a:off x="3689795" y="2031737"/>
              <a:ext cx="1447782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6222644-F47F-4D1B-8279-45AEF787C9BB}"/>
                </a:ext>
              </a:extLst>
            </p:cNvPr>
            <p:cNvCxnSpPr/>
            <p:nvPr/>
          </p:nvCxnSpPr>
          <p:spPr>
            <a:xfrm>
              <a:off x="5400600" y="2037214"/>
              <a:ext cx="1432540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2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D55406B-BE1F-4372-85CF-53A237F3D992}"/>
                </a:ext>
              </a:extLst>
            </p:cNvPr>
            <p:cNvSpPr txBox="1"/>
            <p:nvPr/>
          </p:nvSpPr>
          <p:spPr>
            <a:xfrm>
              <a:off x="2882329" y="1985526"/>
              <a:ext cx="468139" cy="54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2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390E1D8-A490-40F4-A172-DBF73FF3AFDC}"/>
                </a:ext>
              </a:extLst>
            </p:cNvPr>
            <p:cNvCxnSpPr/>
            <p:nvPr/>
          </p:nvCxnSpPr>
          <p:spPr>
            <a:xfrm>
              <a:off x="532522" y="1885244"/>
              <a:ext cx="2871" cy="579111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AE3FD7D-29BB-41A9-A169-0E4E37983919}"/>
                </a:ext>
              </a:extLst>
            </p:cNvPr>
            <p:cNvCxnSpPr/>
            <p:nvPr/>
          </p:nvCxnSpPr>
          <p:spPr>
            <a:xfrm flipH="1">
              <a:off x="2441403" y="2332866"/>
              <a:ext cx="510925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B9874C6-670D-4026-9D84-F06BD4FF5927}"/>
                </a:ext>
              </a:extLst>
            </p:cNvPr>
            <p:cNvCxnSpPr/>
            <p:nvPr/>
          </p:nvCxnSpPr>
          <p:spPr>
            <a:xfrm>
              <a:off x="3168352" y="2332866"/>
              <a:ext cx="504056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8166AB3-7E98-45C6-86E1-DC705F3B6DC5}"/>
                </a:ext>
              </a:extLst>
            </p:cNvPr>
            <p:cNvSpPr txBox="1"/>
            <p:nvPr/>
          </p:nvSpPr>
          <p:spPr>
            <a:xfrm>
              <a:off x="5084985" y="1711254"/>
              <a:ext cx="387623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5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BAAC4DA-254D-40EC-B761-FAF9C4A63857}"/>
                </a:ext>
              </a:extLst>
            </p:cNvPr>
            <p:cNvCxnSpPr/>
            <p:nvPr/>
          </p:nvCxnSpPr>
          <p:spPr>
            <a:xfrm flipH="1">
              <a:off x="2419806" y="2217316"/>
              <a:ext cx="0" cy="266452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8A4D6F9-9E84-4BAD-A152-9DC5A50CA1B7}"/>
                </a:ext>
              </a:extLst>
            </p:cNvPr>
            <p:cNvCxnSpPr/>
            <p:nvPr/>
          </p:nvCxnSpPr>
          <p:spPr>
            <a:xfrm flipH="1">
              <a:off x="3686922" y="2203364"/>
              <a:ext cx="0" cy="266452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0A90B5F-8D06-4CAA-A4FD-6D4E54123F40}"/>
                </a:ext>
              </a:extLst>
            </p:cNvPr>
            <p:cNvSpPr txBox="1"/>
            <p:nvPr/>
          </p:nvSpPr>
          <p:spPr>
            <a:xfrm>
              <a:off x="4157265" y="1985526"/>
              <a:ext cx="468139" cy="54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2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EC99896-781A-4ED2-B75F-8EEE81787B7F}"/>
                </a:ext>
              </a:extLst>
            </p:cNvPr>
            <p:cNvCxnSpPr/>
            <p:nvPr/>
          </p:nvCxnSpPr>
          <p:spPr>
            <a:xfrm flipH="1">
              <a:off x="3716339" y="2332866"/>
              <a:ext cx="510925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箭头连接符 2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FA7CF95-3E0C-45AC-B86B-E81195661F7A}"/>
                </a:ext>
              </a:extLst>
            </p:cNvPr>
            <p:cNvCxnSpPr/>
            <p:nvPr/>
          </p:nvCxnSpPr>
          <p:spPr>
            <a:xfrm>
              <a:off x="4443288" y="2332866"/>
              <a:ext cx="504056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箭头连接符 2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9BFB43A-159D-44AC-A49F-8940B0F79138}"/>
                </a:ext>
              </a:extLst>
            </p:cNvPr>
            <p:cNvCxnSpPr/>
            <p:nvPr/>
          </p:nvCxnSpPr>
          <p:spPr>
            <a:xfrm flipH="1">
              <a:off x="537964" y="2028137"/>
              <a:ext cx="1447782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箭头连接符 28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D2932E4-C176-4581-9483-A5C6A79E4C1F}"/>
                </a:ext>
              </a:extLst>
            </p:cNvPr>
            <p:cNvCxnSpPr/>
            <p:nvPr/>
          </p:nvCxnSpPr>
          <p:spPr>
            <a:xfrm>
              <a:off x="2248769" y="2033614"/>
              <a:ext cx="1432540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34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3634AE4-B050-4CEE-A601-A082A9EC812A}"/>
                </a:ext>
              </a:extLst>
            </p:cNvPr>
            <p:cNvSpPr txBox="1"/>
            <p:nvPr/>
          </p:nvSpPr>
          <p:spPr>
            <a:xfrm>
              <a:off x="1933154" y="1707654"/>
              <a:ext cx="387623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5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</p:grpSp>
      <p:sp>
        <p:nvSpPr>
          <p:cNvPr id="31" name="TextBox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24E7443-F22F-4EBB-9A82-3305383F9BDD}"/>
              </a:ext>
            </a:extLst>
          </p:cNvPr>
          <p:cNvSpPr txBox="1"/>
          <p:nvPr/>
        </p:nvSpPr>
        <p:spPr>
          <a:xfrm>
            <a:off x="219980" y="1531091"/>
            <a:ext cx="12084496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>
                <a:latin typeface="+mj-ea"/>
                <a:ea typeface="+mj-ea"/>
              </a:rPr>
              <a:t>   </a:t>
            </a:r>
            <a:r>
              <a:rPr lang="zh-CN" altLang="en-US" sz="3200">
                <a:latin typeface="Times New Roman" pitchFamily="18" charset="0"/>
                <a:ea typeface="黑体" panose="02010609060101010101" pitchFamily="49" charset="-122"/>
              </a:rPr>
              <a:t>像</a:t>
            </a:r>
            <a:r>
              <a:rPr lang="en-US" altLang="zh-CN" sz="3200">
                <a:latin typeface="Times New Roman" pitchFamily="18" charset="0"/>
                <a:ea typeface="黑体" panose="02010609060101010101" pitchFamily="49" charset="-122"/>
              </a:rPr>
              <a:t>2</a:t>
            </a:r>
            <a:r>
              <a:rPr lang="zh-CN" altLang="en-US" sz="3200">
                <a:latin typeface="Times New Roman" pitchFamily="18" charset="0"/>
                <a:ea typeface="黑体" panose="02010609060101010101" pitchFamily="49" charset="-122"/>
              </a:rPr>
              <a:t>和</a:t>
            </a:r>
            <a:r>
              <a:rPr lang="en-US" altLang="zh-CN" sz="3200">
                <a:latin typeface="Times New Roman" pitchFamily="18" charset="0"/>
                <a:ea typeface="黑体" panose="02010609060101010101" pitchFamily="49" charset="-122"/>
              </a:rPr>
              <a:t>-2,5</a:t>
            </a:r>
            <a:r>
              <a:rPr lang="zh-CN" altLang="en-US" sz="3200">
                <a:latin typeface="Times New Roman" pitchFamily="18" charset="0"/>
                <a:ea typeface="黑体" panose="02010609060101010101" pitchFamily="49" charset="-122"/>
              </a:rPr>
              <a:t>和</a:t>
            </a:r>
            <a:r>
              <a:rPr lang="en-US" altLang="zh-CN" sz="3200">
                <a:latin typeface="Times New Roman" pitchFamily="18" charset="0"/>
                <a:ea typeface="黑体" panose="02010609060101010101" pitchFamily="49" charset="-122"/>
              </a:rPr>
              <a:t>-5</a:t>
            </a:r>
            <a:r>
              <a:rPr lang="zh-CN" altLang="en-US" sz="3200">
                <a:latin typeface="Times New Roman" pitchFamily="18" charset="0"/>
                <a:ea typeface="黑体" panose="02010609060101010101" pitchFamily="49" charset="-122"/>
              </a:rPr>
              <a:t>这样，只有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符号不同</a:t>
            </a:r>
            <a:r>
              <a:rPr lang="zh-CN" altLang="en-US" sz="3200">
                <a:latin typeface="Times New Roman" pitchFamily="18" charset="0"/>
                <a:ea typeface="黑体" panose="02010609060101010101" pitchFamily="49" charset="-122"/>
              </a:rPr>
              <a:t>的</a:t>
            </a:r>
            <a:r>
              <a:rPr lang="zh-CN" altLang="en-US" sz="320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两</a:t>
            </a:r>
            <a:r>
              <a:rPr lang="zh-CN" altLang="en-US" sz="3200">
                <a:latin typeface="Times New Roman" pitchFamily="18" charset="0"/>
                <a:ea typeface="黑体" panose="02010609060101010101" pitchFamily="49" charset="-122"/>
              </a:rPr>
              <a:t>个数叫做互为相反</a:t>
            </a:r>
            <a:r>
              <a:rPr lang="zh-CN" altLang="en-US" sz="3200" smtClean="0">
                <a:latin typeface="Times New Roman" pitchFamily="18" charset="0"/>
                <a:ea typeface="黑体" panose="02010609060101010101" pitchFamily="49" charset="-122"/>
              </a:rPr>
              <a:t>数</a:t>
            </a:r>
            <a:r>
              <a:rPr lang="en-US" altLang="zh-CN" sz="3200" smtClean="0">
                <a:latin typeface="Times New Roman" pitchFamily="18" charset="0"/>
                <a:ea typeface="黑体" panose="02010609060101010101" pitchFamily="49" charset="-122"/>
              </a:rPr>
              <a:t>.</a:t>
            </a:r>
            <a:endParaRPr lang="zh-CN" altLang="en-US" sz="3200">
              <a:latin typeface="Times New Roman" pitchFamily="18" charset="0"/>
              <a:ea typeface="黑体" panose="02010609060101010101" pitchFamily="49" charset="-122"/>
            </a:endParaRPr>
          </a:p>
        </p:txBody>
      </p:sp>
      <p:sp>
        <p:nvSpPr>
          <p:cNvPr id="32" name="矩形 3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D52D525-3364-44F6-B620-40FC598C5FEC}"/>
              </a:ext>
            </a:extLst>
          </p:cNvPr>
          <p:cNvSpPr/>
          <p:nvPr/>
        </p:nvSpPr>
        <p:spPr>
          <a:xfrm>
            <a:off x="667705" y="3800008"/>
            <a:ext cx="110892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4400" b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位置特征</a:t>
            </a:r>
            <a:r>
              <a:rPr lang="zh-CN" altLang="en-US" sz="44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36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分居原点左右；</a:t>
            </a:r>
            <a:r>
              <a:rPr lang="en-US" altLang="zh-CN" sz="36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到原点距离</a:t>
            </a:r>
            <a:r>
              <a:rPr lang="zh-CN" altLang="en-US" sz="36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相等</a:t>
            </a:r>
            <a:r>
              <a:rPr lang="en-US" altLang="zh-CN" sz="3600" b="1" cap="none" spc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.</a:t>
            </a:r>
            <a:endParaRPr lang="zh-CN" altLang="en-US" sz="3600" b="1" cap="none" spc="0">
              <a:ln w="13462">
                <a:solidFill>
                  <a:schemeClr val="bg1"/>
                </a:solidFill>
                <a:prstDash val="solid"/>
              </a:ln>
              <a:solidFill>
                <a:srgbClr val="0000CC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" name="文本框 615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06819AD-7D48-426E-9D2E-A05790933D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963" y="1002801"/>
            <a:ext cx="2339340" cy="523200"/>
          </a:xfrm>
          <a:prstGeom prst="rect">
            <a:avLst/>
          </a:prstGeom>
          <a:solidFill>
            <a:srgbClr val="006679"/>
          </a:solidFill>
          <a:ln>
            <a:noFill/>
          </a:ln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9pPr>
          </a:lstStyle>
          <a:p>
            <a:r>
              <a:rPr lang="zh-CN" altLang="en-US">
                <a:sym typeface="宋体" pitchFamily="2" charset="-122"/>
              </a:rPr>
              <a:t>相反数的定义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FBC51BE-CF95-40A8-A852-E2ABB86C0830}"/>
              </a:ext>
            </a:extLst>
          </p:cNvPr>
          <p:cNvSpPr/>
          <p:nvPr/>
        </p:nvSpPr>
        <p:spPr>
          <a:xfrm>
            <a:off x="2425076" y="4756278"/>
            <a:ext cx="6320961" cy="646331"/>
          </a:xfrm>
          <a:prstGeom prst="rect">
            <a:avLst/>
          </a:prstGeom>
          <a:solidFill>
            <a:srgbClr val="FFFF00"/>
          </a:solidFill>
          <a:ln w="28575">
            <a:solidFill>
              <a:srgbClr val="00B0F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3600" b="1">
                <a:ln w="1905">
                  <a:solidFill>
                    <a:schemeClr val="bg1"/>
                  </a:solidFill>
                </a:ln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a</a:t>
            </a:r>
            <a:r>
              <a:rPr lang="zh-CN" altLang="en-US" sz="3600" b="1">
                <a:ln w="1905">
                  <a:solidFill>
                    <a:schemeClr val="bg1"/>
                  </a:solidFill>
                </a:ln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的相反数是</a:t>
            </a:r>
            <a:r>
              <a:rPr lang="en-US" altLang="zh-CN" sz="3600" b="1">
                <a:ln w="1905">
                  <a:solidFill>
                    <a:schemeClr val="bg1"/>
                  </a:solidFill>
                </a:ln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-a ; 0</a:t>
            </a:r>
            <a:r>
              <a:rPr lang="zh-CN" altLang="en-US" sz="3600" b="1">
                <a:ln w="1905">
                  <a:solidFill>
                    <a:schemeClr val="bg1"/>
                  </a:solidFill>
                </a:ln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的相反数是</a:t>
            </a:r>
            <a:r>
              <a:rPr lang="en-US" altLang="zh-CN" sz="3600" b="1">
                <a:ln w="1905">
                  <a:solidFill>
                    <a:schemeClr val="bg1"/>
                  </a:solidFill>
                </a:ln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3125695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B4ED328-BC1E-4B86-A317-E9735DA4B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306" y="1721565"/>
            <a:ext cx="8558213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互为相反数的两个数分别位于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原点的两侧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除外）；</a:t>
            </a:r>
          </a:p>
          <a:p>
            <a:pPr>
              <a:spcBef>
                <a:spcPct val="50000"/>
              </a:spcBef>
            </a:pP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互为相反数的两个数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到原点的距离相等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19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8A43771-2154-4E9E-B81B-2CF5306F8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82" y="3057629"/>
            <a:ext cx="11089642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一般地，设</a:t>
            </a:r>
            <a:r>
              <a:rPr lang="en-US" altLang="zh-CN" sz="2800" i="1">
                <a:latin typeface="Times New Roman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是一个正数，数轴上与原点的距离是</a:t>
            </a:r>
            <a:r>
              <a:rPr lang="en-US" altLang="zh-CN" sz="2800" i="1">
                <a:latin typeface="Times New Roman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的点有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个，它们分别在原点的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两侧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，表示</a:t>
            </a:r>
            <a:r>
              <a:rPr lang="en-US" altLang="zh-CN" sz="2800">
                <a:latin typeface="EU-B1X" pitchFamily="65" charset="-122"/>
                <a:ea typeface="EU-B1X" pitchFamily="65" charset="-122"/>
              </a:rPr>
              <a:t>a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latin typeface="EU-B1X" pitchFamily="65" charset="-122"/>
                <a:ea typeface="EU-B1X" pitchFamily="65" charset="-122"/>
              </a:rPr>
              <a:t>a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，这两点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关于原点</a:t>
            </a:r>
            <a:r>
              <a:rPr lang="zh-CN" altLang="en-US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对称</a:t>
            </a: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615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73EC50A-9FAF-45AB-8A74-5D4B5598B9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0" y="1030701"/>
            <a:ext cx="2339340" cy="523200"/>
          </a:xfrm>
          <a:prstGeom prst="rect">
            <a:avLst/>
          </a:prstGeom>
          <a:solidFill>
            <a:srgbClr val="006679"/>
          </a:solidFill>
          <a:ln>
            <a:noFill/>
          </a:ln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</a:lvl9pPr>
          </a:lstStyle>
          <a:p>
            <a:r>
              <a:rPr lang="zh-CN" altLang="en-US">
                <a:sym typeface="宋体" pitchFamily="2" charset="-122"/>
              </a:rPr>
              <a:t>相反数的意义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35B04A6-48CB-4AC1-98D4-F6E8210290CE}"/>
              </a:ext>
            </a:extLst>
          </p:cNvPr>
          <p:cNvSpPr/>
          <p:nvPr/>
        </p:nvSpPr>
        <p:spPr>
          <a:xfrm>
            <a:off x="4655840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小结梳理</a:t>
            </a:r>
          </a:p>
        </p:txBody>
      </p:sp>
    </p:spTree>
    <p:extLst>
      <p:ext uri="{BB962C8B-B14F-4D97-AF65-F5344CB8AC3E}">
        <p14:creationId xmlns:p14="http://schemas.microsoft.com/office/powerpoint/2010/main" val="30111328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FAB6062-2663-4632-97B6-9D9F541AFF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57263" y="3013870"/>
            <a:ext cx="914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endParaRPr lang="zh-CN" altLang="en-US" sz="2400">
              <a:latin typeface="Times New Roman" pitchFamily="18" charset="0"/>
            </a:endParaRPr>
          </a:p>
        </p:txBody>
      </p:sp>
      <p:sp>
        <p:nvSpPr>
          <p:cNvPr id="4" name="Rectangle 3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007DB2C-3653-4087-A330-D23340742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352" y="1124744"/>
            <a:ext cx="1166529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1．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-1.6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是____的相反数，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____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的相反数是0.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/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2．下列几对数中互为相反数的一对为（    ）</a:t>
            </a:r>
          </a:p>
          <a:p>
            <a:pPr algn="just" eaLnBrk="0" hangingPunct="0"/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/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．     和         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．    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与       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．    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与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/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/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3．5的相反数是____；</a:t>
            </a:r>
            <a:r>
              <a:rPr lang="en-US" altLang="zh-CN" sz="3600" i="1" dirty="0">
                <a:latin typeface="Times New Roman" pitchFamily="18" charset="0"/>
                <a:ea typeface="黑体" panose="02010609060101010101" pitchFamily="49" charset="-122"/>
              </a:rPr>
              <a:t>a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的相反数是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___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对象 1741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135C576-845F-460A-9A46-3EDF43782AE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4355768"/>
              </p:ext>
            </p:extLst>
          </p:nvPr>
        </p:nvGraphicFramePr>
        <p:xfrm>
          <a:off x="1487488" y="3474964"/>
          <a:ext cx="1020762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r:id="rId3" imgW="0" imgH="0" progId="Equation.3">
                  <p:embed/>
                </p:oleObj>
              </mc:Choice>
              <mc:Fallback>
                <p:oleObj r:id="rId3" imgW="0" imgH="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487488" y="3474964"/>
                        <a:ext cx="1020762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1741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EA8C90D-8ABC-4461-A605-C2B37CCC850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527300"/>
              </p:ext>
            </p:extLst>
          </p:nvPr>
        </p:nvGraphicFramePr>
        <p:xfrm>
          <a:off x="3320385" y="3475535"/>
          <a:ext cx="1022350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r:id="rId5" imgW="0" imgH="0" progId="Equation.3">
                  <p:embed/>
                </p:oleObj>
              </mc:Choice>
              <mc:Fallback>
                <p:oleObj r:id="rId5" imgW="0" imgH="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3320385" y="3475535"/>
                        <a:ext cx="1022350" cy="477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174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039058C-72AC-47C1-83CB-AC00CC0AF2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2852262"/>
              </p:ext>
            </p:extLst>
          </p:nvPr>
        </p:nvGraphicFramePr>
        <p:xfrm>
          <a:off x="11005963" y="3475535"/>
          <a:ext cx="99060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r:id="rId7" imgW="0" imgH="0" progId="Equation.3">
                  <p:embed/>
                </p:oleObj>
              </mc:Choice>
              <mc:Fallback>
                <p:oleObj r:id="rId7" imgW="0" imgH="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1005963" y="3475535"/>
                        <a:ext cx="990600" cy="463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1741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AA9F5CA-A8A2-4FFE-B00A-2E51580F58E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4847998"/>
              </p:ext>
            </p:extLst>
          </p:nvPr>
        </p:nvGraphicFramePr>
        <p:xfrm>
          <a:off x="7463904" y="3475535"/>
          <a:ext cx="1100137" cy="515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r:id="rId8" imgW="0" imgH="0" progId="Equation.3">
                  <p:embed/>
                </p:oleObj>
              </mc:Choice>
              <mc:Fallback>
                <p:oleObj r:id="rId8" imgW="0" imgH="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7463904" y="3475535"/>
                        <a:ext cx="1100137" cy="515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对象 1741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02FDD64-368F-49D9-95DB-AFE42599CD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1863236"/>
              </p:ext>
            </p:extLst>
          </p:nvPr>
        </p:nvGraphicFramePr>
        <p:xfrm>
          <a:off x="9336360" y="3475535"/>
          <a:ext cx="1049338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r:id="rId10" imgW="0" imgH="0" progId="Equation.3">
                  <p:embed/>
                </p:oleObj>
              </mc:Choice>
              <mc:Fallback>
                <p:oleObj r:id="rId10" imgW="0" imgH="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9336360" y="3475535"/>
                        <a:ext cx="1049338" cy="488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1741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5FC57AE-0B51-47E8-9895-4584A5C341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23695237"/>
              </p:ext>
            </p:extLst>
          </p:nvPr>
        </p:nvGraphicFramePr>
        <p:xfrm>
          <a:off x="5598969" y="3475535"/>
          <a:ext cx="1068388" cy="500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r:id="rId12" imgW="0" imgH="0" progId="Equation.3">
                  <p:embed/>
                </p:oleObj>
              </mc:Choice>
              <mc:Fallback>
                <p:oleObj r:id="rId12" imgW="0" imgH="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5598969" y="3475535"/>
                        <a:ext cx="1068388" cy="500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FD99926-69A3-42A1-93C9-392D632730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78241" y="1124744"/>
            <a:ext cx="12842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1.6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15AE895-68D2-4082-A4E2-AD7D29C3F5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09259" y="4365104"/>
            <a:ext cx="73501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36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a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2B7D583-0986-4D2E-9570-13CF29E34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507" y="4351019"/>
            <a:ext cx="73501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-5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8962A67-E217-4B98-B5B3-BE9D906A95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0296" y="2204864"/>
            <a:ext cx="10096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471F910-4CFA-458D-A90B-46AA64B28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01" y="1124744"/>
            <a:ext cx="12842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-0.3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D5A0E55-9564-4180-9CF8-722D990F8613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24043705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843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3E46003-FFC7-4B49-9074-D44FA9B62B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919" y="1080989"/>
            <a:ext cx="10771161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 eaLnBrk="0" hangingPunct="0">
              <a:lnSpc>
                <a:spcPct val="15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4．若</a:t>
            </a:r>
            <a:r>
              <a:rPr lang="en-US" altLang="zh-CN" sz="3600" i="1" dirty="0">
                <a:latin typeface="Times New Roman" pitchFamily="18" charset="0"/>
                <a:ea typeface="黑体" panose="02010609060101010101" pitchFamily="49" charset="-122"/>
              </a:rPr>
              <a:t>a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=-13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，则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3600" i="1" dirty="0">
                <a:latin typeface="Times New Roman" pitchFamily="18" charset="0"/>
                <a:ea typeface="黑体" panose="02010609060101010101" pitchFamily="49" charset="-122"/>
                <a:sym typeface="Arial" pitchFamily="34" charset="0"/>
              </a:rPr>
              <a:t>a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=____;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若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3600" i="1" dirty="0">
                <a:latin typeface="Times New Roman" pitchFamily="18" charset="0"/>
                <a:ea typeface="黑体" panose="02010609060101010101" pitchFamily="49" charset="-122"/>
                <a:sym typeface="Arial" pitchFamily="34" charset="0"/>
              </a:rPr>
              <a:t>a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=-6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，则</a:t>
            </a:r>
            <a:r>
              <a:rPr lang="en-US" altLang="zh-CN" sz="3600" i="1" dirty="0">
                <a:latin typeface="Times New Roman" pitchFamily="18" charset="0"/>
                <a:ea typeface="黑体" panose="02010609060101010101" pitchFamily="49" charset="-122"/>
                <a:sym typeface="Arial" pitchFamily="34" charset="0"/>
              </a:rPr>
              <a:t>a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=___.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</a:pP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5．若</a:t>
            </a:r>
            <a:r>
              <a:rPr lang="en-US" altLang="zh-CN" sz="3600" i="1" dirty="0">
                <a:latin typeface="Times New Roman" pitchFamily="18" charset="0"/>
                <a:ea typeface="黑体" panose="02010609060101010101" pitchFamily="49" charset="-122"/>
                <a:sym typeface="Arial" pitchFamily="34" charset="0"/>
              </a:rPr>
              <a:t>a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是负数，则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3600" i="1" dirty="0">
                <a:latin typeface="Times New Roman" pitchFamily="18" charset="0"/>
                <a:ea typeface="黑体" panose="02010609060101010101" pitchFamily="49" charset="-122"/>
                <a:sym typeface="Arial" pitchFamily="34" charset="0"/>
              </a:rPr>
              <a:t>a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是_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__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_数；若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3600" i="1" dirty="0">
                <a:latin typeface="Times New Roman" pitchFamily="18" charset="0"/>
                <a:ea typeface="黑体" panose="02010609060101010101" pitchFamily="49" charset="-122"/>
                <a:sym typeface="Arial" pitchFamily="34" charset="0"/>
              </a:rPr>
              <a:t>a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是负数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则</a:t>
            </a:r>
            <a:r>
              <a:rPr lang="en-US" altLang="zh-CN" sz="3600" i="1" dirty="0">
                <a:latin typeface="Times New Roman" pitchFamily="18" charset="0"/>
                <a:ea typeface="黑体" panose="02010609060101010101" pitchFamily="49" charset="-122"/>
                <a:sym typeface="Arial" pitchFamily="34" charset="0"/>
              </a:rPr>
              <a:t>a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是__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__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_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数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</a:pPr>
            <a:endParaRPr lang="en-US" altLang="zh-CN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eaLnBrk="0" hangingPunct="0">
              <a:lnSpc>
                <a:spcPct val="150000"/>
              </a:lnSpc>
            </a:pP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. 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  的相反数是_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__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__，</a:t>
            </a:r>
            <a:r>
              <a:rPr lang="en-US" altLang="zh-CN" sz="3600" dirty="0">
                <a:latin typeface="黑体" panose="02010609060101010101" pitchFamily="49" charset="-122"/>
                <a:ea typeface="黑体" panose="02010609060101010101" pitchFamily="49" charset="-122"/>
              </a:rPr>
              <a:t>-3</a:t>
            </a:r>
            <a:r>
              <a:rPr lang="en-US" altLang="zh-CN" sz="3600" i="1" dirty="0">
                <a:latin typeface="Times New Roman" pitchFamily="18" charset="0"/>
                <a:ea typeface="黑体" panose="02010609060101010101" pitchFamily="49" charset="-122"/>
              </a:rPr>
              <a:t>x</a:t>
            </a: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</a:rPr>
              <a:t>的相反数是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___</a:t>
            </a:r>
            <a:r>
              <a:rPr lang="en-US" altLang="zh-CN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   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3" name="对象 1843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203FB1C-174B-42BC-BE4F-4DF2040DA66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16150"/>
              </p:ext>
            </p:extLst>
          </p:nvPr>
        </p:nvGraphicFramePr>
        <p:xfrm>
          <a:off x="1240644" y="5229200"/>
          <a:ext cx="477837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r:id="rId3" imgW="0" imgH="0" progId="Equation.3">
                  <p:embed/>
                </p:oleObj>
              </mc:Choice>
              <mc:Fallback>
                <p:oleObj r:id="rId3" imgW="0" imgH="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240644" y="5229200"/>
                        <a:ext cx="477837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53CDA21-C88A-4C8B-A5FB-053865F5D2E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655710"/>
              </p:ext>
            </p:extLst>
          </p:nvPr>
        </p:nvGraphicFramePr>
        <p:xfrm>
          <a:off x="4295799" y="4933812"/>
          <a:ext cx="648047" cy="999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r:id="rId5" imgW="0" imgH="0" progId="Equation.3">
                  <p:embed/>
                </p:oleObj>
              </mc:Choice>
              <mc:Fallback>
                <p:oleObj r:id="rId5" imgW="0" imgH="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295799" y="4933812"/>
                        <a:ext cx="648047" cy="9996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1F635D9-113D-48C8-970B-F5D899A42A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9816" y="1268760"/>
            <a:ext cx="10080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13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F5DAD1D-F4B5-4B74-837F-558D167BFC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12993" y="1300410"/>
            <a:ext cx="5762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AF821F5-CFCF-4CAB-8B39-4222CE25C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37186" y="2852936"/>
            <a:ext cx="9366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正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73E0D1E-30D4-4DF9-8726-7F03DCEA0A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7093" y="5287466"/>
            <a:ext cx="10080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36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en-US" altLang="zh-CN" sz="3600" i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7BA0537-C6CB-40B8-A51C-3A11DBDDD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875" y="3710194"/>
            <a:ext cx="72072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6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正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233BDA4-72CF-4EF7-87EB-E4F7E7443E66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9695049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241A994-AE9E-4DE1-A5F5-AE177C4F8A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9376" y="1102004"/>
            <a:ext cx="807243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4000">
                <a:latin typeface="黑体" panose="02010609060101010101" pitchFamily="49" charset="-122"/>
                <a:ea typeface="黑体" panose="02010609060101010101" pitchFamily="49" charset="-122"/>
              </a:rPr>
              <a:t>7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.若2</a:t>
            </a:r>
            <a:r>
              <a:rPr lang="zh-CN" altLang="en-US" sz="4000">
                <a:latin typeface="Times New Roman" pitchFamily="18" charset="0"/>
                <a:ea typeface="EU-B1X" pitchFamily="65" charset="-122"/>
              </a:rPr>
              <a:t>x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+1是-9的相反数，求</a:t>
            </a:r>
            <a:r>
              <a:rPr lang="zh-CN" altLang="en-US" sz="4000">
                <a:latin typeface="EU-B1X" pitchFamily="65" charset="-122"/>
                <a:ea typeface="EU-B1X" pitchFamily="65" charset="-122"/>
              </a:rPr>
              <a:t>x</a:t>
            </a:r>
            <a:r>
              <a:rPr lang="zh-CN" altLang="en-US" sz="4000">
                <a:latin typeface="黑体" panose="02010609060101010101" pitchFamily="49" charset="-122"/>
                <a:ea typeface="黑体" panose="02010609060101010101" pitchFamily="49" charset="-122"/>
              </a:rPr>
              <a:t>的</a:t>
            </a:r>
            <a:r>
              <a:rPr lang="zh-CN" altLang="en-US" sz="4000" smtClean="0">
                <a:latin typeface="黑体" panose="02010609060101010101" pitchFamily="49" charset="-122"/>
                <a:ea typeface="黑体" panose="02010609060101010101" pitchFamily="49" charset="-122"/>
              </a:rPr>
              <a:t>值</a:t>
            </a:r>
            <a:r>
              <a:rPr lang="en-US" altLang="zh-CN" sz="400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4000" b="1">
              <a:solidFill>
                <a:srgbClr val="ECEC00"/>
              </a:solidFill>
              <a:latin typeface="Times New Roman" pitchFamily="18" charset="0"/>
            </a:endParaRPr>
          </a:p>
        </p:txBody>
      </p:sp>
      <p:sp>
        <p:nvSpPr>
          <p:cNvPr id="3" name="TextBox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7D4B9E1-0FEF-4BAC-85DE-ADD4C9FE3F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9456" y="2276872"/>
            <a:ext cx="7929563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解</a:t>
            </a:r>
            <a:r>
              <a:rPr lang="zh-CN" altLang="en-US" sz="4400" dirty="0">
                <a:solidFill>
                  <a:srgbClr val="FF0000"/>
                </a:solidFill>
                <a:latin typeface="Times New Roman" pitchFamily="18" charset="0"/>
              </a:rPr>
              <a:t>：</a:t>
            </a:r>
            <a:r>
              <a:rPr lang="zh-CN" altLang="en-US" sz="4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由相反数的意义</a:t>
            </a:r>
            <a:r>
              <a:rPr lang="zh-CN" altLang="en-US" sz="4400" dirty="0">
                <a:solidFill>
                  <a:srgbClr val="FF0000"/>
                </a:solidFill>
                <a:latin typeface="Times New Roman" pitchFamily="18" charset="0"/>
              </a:rPr>
              <a:t>，</a:t>
            </a:r>
            <a:r>
              <a:rPr lang="zh-CN" altLang="en-US" sz="4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得</a:t>
            </a:r>
          </a:p>
          <a:p>
            <a:r>
              <a:rPr lang="en-US" altLang="zh-CN" sz="4400" dirty="0">
                <a:solidFill>
                  <a:srgbClr val="FF0000"/>
                </a:solidFill>
                <a:latin typeface="Times New Roman" pitchFamily="18" charset="0"/>
              </a:rPr>
              <a:t>                 2</a:t>
            </a:r>
            <a:r>
              <a:rPr lang="en-US" altLang="zh-CN" sz="4400" dirty="0">
                <a:solidFill>
                  <a:srgbClr val="FF0000"/>
                </a:solidFill>
                <a:latin typeface="Times New Roman" pitchFamily="18" charset="0"/>
                <a:ea typeface="EU-B1X" pitchFamily="65" charset="-122"/>
              </a:rPr>
              <a:t>x</a:t>
            </a:r>
            <a:r>
              <a:rPr lang="en-US" altLang="zh-CN" sz="4400" dirty="0">
                <a:solidFill>
                  <a:srgbClr val="FF0000"/>
                </a:solidFill>
                <a:latin typeface="Times New Roman" pitchFamily="18" charset="0"/>
              </a:rPr>
              <a:t>+1=9</a:t>
            </a:r>
          </a:p>
          <a:p>
            <a:r>
              <a:rPr lang="en-US" altLang="zh-CN" sz="4400" dirty="0">
                <a:solidFill>
                  <a:srgbClr val="FF0000"/>
                </a:solidFill>
                <a:latin typeface="Times New Roman" pitchFamily="18" charset="0"/>
              </a:rPr>
              <a:t>                      2</a:t>
            </a:r>
            <a:r>
              <a:rPr lang="en-US" altLang="zh-CN" sz="4400" dirty="0">
                <a:solidFill>
                  <a:srgbClr val="FF0000"/>
                </a:solidFill>
                <a:latin typeface="Times New Roman" pitchFamily="18" charset="0"/>
                <a:ea typeface="EU-B1X" pitchFamily="65" charset="-122"/>
              </a:rPr>
              <a:t>x</a:t>
            </a:r>
            <a:r>
              <a:rPr lang="en-US" altLang="zh-CN" sz="4400" dirty="0">
                <a:solidFill>
                  <a:srgbClr val="FF0000"/>
                </a:solidFill>
                <a:latin typeface="Times New Roman" pitchFamily="18" charset="0"/>
              </a:rPr>
              <a:t>=8</a:t>
            </a:r>
          </a:p>
          <a:p>
            <a:r>
              <a:rPr lang="en-US" altLang="zh-CN" sz="4400" dirty="0">
                <a:solidFill>
                  <a:srgbClr val="FF0000"/>
                </a:solidFill>
                <a:latin typeface="Times New Roman" pitchFamily="18" charset="0"/>
              </a:rPr>
              <a:t>                        </a:t>
            </a:r>
            <a:r>
              <a:rPr lang="en-US" altLang="zh-CN" sz="4400" dirty="0">
                <a:solidFill>
                  <a:srgbClr val="FF0000"/>
                </a:solidFill>
                <a:latin typeface="Times New Roman" pitchFamily="18" charset="0"/>
                <a:ea typeface="EU-B1X" pitchFamily="65" charset="-122"/>
              </a:rPr>
              <a:t>x</a:t>
            </a:r>
            <a:r>
              <a:rPr lang="en-US" altLang="zh-CN" sz="4400" dirty="0">
                <a:solidFill>
                  <a:srgbClr val="FF0000"/>
                </a:solidFill>
                <a:latin typeface="Times New Roman" pitchFamily="18" charset="0"/>
              </a:rPr>
              <a:t>=4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BF68122-3BBA-48FE-9D75-88744F456744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达标检测</a:t>
            </a:r>
          </a:p>
        </p:txBody>
      </p:sp>
    </p:spTree>
    <p:extLst>
      <p:ext uri="{BB962C8B-B14F-4D97-AF65-F5344CB8AC3E}">
        <p14:creationId xmlns:p14="http://schemas.microsoft.com/office/powerpoint/2010/main" val="13876134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 hidden="1"/>
          <p:cNvPicPr/>
          <p:nvPr/>
        </p:nvPicPr>
        <p:blipFill>
          <a:blip r:embed="rId2"/>
          <a:stretch>
            <a:fillRect/>
          </a:stretch>
        </p:blipFill>
        <p:spPr>
          <a:xfrm>
            <a:off x="10325100" y="10934700"/>
            <a:ext cx="266700" cy="3302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302FE08-0871-4865-9D41-00420280E63A}"/>
              </a:ext>
            </a:extLst>
          </p:cNvPr>
          <p:cNvSpPr/>
          <p:nvPr/>
        </p:nvSpPr>
        <p:spPr>
          <a:xfrm>
            <a:off x="4655840" y="-3558"/>
            <a:ext cx="2954647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学习目标</a:t>
            </a:r>
            <a:endParaRPr lang="zh-CN" altLang="en-US" sz="5400" b="1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algn="tl" rotWithShape="0">
                  <a:srgbClr val="000000"/>
                </a:outerShdw>
              </a:effectLst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ED41F53-FC96-43E2-8BD1-D40AD3AF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2474" y="161093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A3699B9-CE3F-4877-958B-534FC65BDAE1}"/>
              </a:ext>
            </a:extLst>
          </p:cNvPr>
          <p:cNvSpPr txBox="1"/>
          <p:nvPr/>
        </p:nvSpPr>
        <p:spPr>
          <a:xfrm>
            <a:off x="1554044" y="1528326"/>
            <a:ext cx="1025695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借助数轴理解相反数的意义，懂得数轴上表示相反数的两个点关于原点</a:t>
            </a:r>
            <a:r>
              <a:rPr lang="zh-CN" altLang="en-US" sz="3600" b="1" dirty="0" smtClean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对称</a:t>
            </a:r>
            <a:r>
              <a:rPr lang="en-US" altLang="zh-CN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.</a:t>
            </a:r>
            <a:endParaRPr lang="zh-CN" altLang="en-US" sz="3600" b="1" dirty="0">
              <a:solidFill>
                <a:schemeClr val="tx1">
                  <a:lumMod val="50000"/>
                </a:schemeClr>
              </a:solidFill>
              <a:latin typeface="Arial" pitchFamily="34" charset="0"/>
              <a:ea typeface="微软雅黑" panose="020B0503020204020204" pitchFamily="34" charset="-122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2967092-4447-4E64-B2A5-15AC726C8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2474" y="3392996"/>
            <a:ext cx="851900" cy="684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48280AB-02FC-4C5F-8851-B2A6D3F0A0E0}"/>
              </a:ext>
            </a:extLst>
          </p:cNvPr>
          <p:cNvSpPr txBox="1"/>
          <p:nvPr/>
        </p:nvSpPr>
        <p:spPr>
          <a:xfrm>
            <a:off x="1561196" y="3323417"/>
            <a:ext cx="1063080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600" b="1" dirty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会求一个数的相反</a:t>
            </a:r>
            <a:r>
              <a:rPr lang="zh-CN" altLang="en-US" sz="3600" b="1" dirty="0" smtClean="0">
                <a:solidFill>
                  <a:schemeClr val="tx1">
                    <a:lumMod val="50000"/>
                  </a:schemeClr>
                </a:solidFill>
                <a:ea typeface="微软雅黑" panose="020B0503020204020204" pitchFamily="34" charset="-122"/>
              </a:rPr>
              <a:t>数</a:t>
            </a:r>
            <a:r>
              <a:rPr lang="en-US" altLang="zh-CN" sz="3600" b="1" dirty="0" smtClean="0">
                <a:solidFill>
                  <a:schemeClr val="tx1">
                    <a:lumMod val="50000"/>
                  </a:schemeClr>
                </a:solidFill>
                <a:latin typeface="Arial" pitchFamily="34" charset="0"/>
                <a:ea typeface="微软雅黑" panose="020B0503020204020204" pitchFamily="34" charset="-122"/>
              </a:rPr>
              <a:t>.</a:t>
            </a:r>
            <a:endParaRPr lang="zh-CN" altLang="en-US" sz="3600" b="1" dirty="0">
              <a:solidFill>
                <a:schemeClr val="tx1">
                  <a:lumMod val="50000"/>
                </a:schemeClr>
              </a:solidFill>
              <a:latin typeface="Arial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31539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99">
            <a:hlinkClick r:id="rId2" action="ppaction://hlinkfile"/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0B89AE8-F301-48F7-BDD5-FA1CBEB21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891" y="953920"/>
            <a:ext cx="11862270" cy="227267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round/>
          </a:ln>
        </p:spPr>
        <p:txBody>
          <a:bodyPr wrap="square"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</a:rPr>
              <a:t>成语故事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</a:rPr>
              <a:t>南辕北辙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</a:rPr>
              <a:t>》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</a:rPr>
              <a:t>讲了一个人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</a:rPr>
              <a:t>……</a:t>
            </a:r>
          </a:p>
          <a:p>
            <a:pPr>
              <a:lnSpc>
                <a:spcPct val="130000"/>
              </a:lnSpc>
            </a:pP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</a:rPr>
              <a:t>如果点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</a:rPr>
              <a:t>O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</a:rPr>
              <a:t>表示魏国的位置，点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</a:rPr>
              <a:t>表示楚国的位置，假设楚国与魏国相距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</a:rPr>
              <a:t>30 km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</a:rPr>
              <a:t>，以魏国为原点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</a:rPr>
              <a:t>0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</a:rPr>
              <a:t>，我们规定向南为正方向，而此人从魏国出发向北到了点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</a:rPr>
              <a:t>B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</a:rPr>
              <a:t>也走了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</a:rPr>
              <a:t>30 km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</a:rPr>
              <a:t>，请同学们把这</a:t>
            </a:r>
            <a:r>
              <a:rPr lang="en-US" altLang="zh-CN" sz="2800" dirty="0">
                <a:latin typeface="Times New Roman" pitchFamily="18" charset="0"/>
                <a:ea typeface="黑体" panose="02010609060101010101" pitchFamily="49" charset="-122"/>
              </a:rPr>
              <a:t>3</a:t>
            </a:r>
            <a:r>
              <a:rPr lang="zh-CN" altLang="en-US" sz="2800" dirty="0">
                <a:latin typeface="Times New Roman" pitchFamily="18" charset="0"/>
                <a:ea typeface="黑体" panose="02010609060101010101" pitchFamily="49" charset="-122"/>
              </a:rPr>
              <a:t>个点在数轴上表示出来。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FEC80A3-62DB-412E-9DF8-71ED31A24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03861" y="3401775"/>
            <a:ext cx="4774911" cy="3265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圆角矩形标注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2ED055F-3149-44C2-9BC7-B6D40BBFB4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3651" y="3936479"/>
            <a:ext cx="1489075" cy="428625"/>
          </a:xfrm>
          <a:prstGeom prst="wedgeRoundRectCallout">
            <a:avLst>
              <a:gd name="adj1" fmla="val -50000"/>
              <a:gd name="adj2" fmla="val 323185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现在的位置</a:t>
            </a:r>
          </a:p>
        </p:txBody>
      </p:sp>
      <p:sp>
        <p:nvSpPr>
          <p:cNvPr id="5" name="圆角矩形标注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1BF74D3-5798-4AC6-BCD3-E1640C31BD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87688" y="4365104"/>
            <a:ext cx="860425" cy="428625"/>
          </a:xfrm>
          <a:prstGeom prst="wedgeRoundRectCallout">
            <a:avLst>
              <a:gd name="adj1" fmla="val -5796"/>
              <a:gd name="adj2" fmla="val 228963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魏国</a:t>
            </a:r>
          </a:p>
        </p:txBody>
      </p:sp>
      <p:sp>
        <p:nvSpPr>
          <p:cNvPr id="6" name="圆角矩形标注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5DFB55D-CECF-40B0-9672-5F6F047C1F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476" y="4365104"/>
            <a:ext cx="858837" cy="428625"/>
          </a:xfrm>
          <a:prstGeom prst="wedgeRoundRectCallout">
            <a:avLst>
              <a:gd name="adj1" fmla="val 16245"/>
              <a:gd name="adj2" fmla="val 224074"/>
              <a:gd name="adj3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</a:ln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zh-CN">
                <a:latin typeface="微软雅黑" panose="020B0503020204020204" pitchFamily="34" charset="-122"/>
                <a:ea typeface="微软雅黑" panose="020B0503020204020204" pitchFamily="34" charset="-122"/>
              </a:rPr>
              <a:t>楚国</a:t>
            </a: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4BF75B5-6499-4C28-B6CF-BDD823CB59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78213" y="5212828"/>
            <a:ext cx="244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</a:rPr>
              <a:t>O</a:t>
            </a:r>
          </a:p>
        </p:txBody>
      </p:sp>
      <p:sp>
        <p:nvSpPr>
          <p:cNvPr id="8" name="文本框 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2EE885E-092E-4AA5-ACDE-3756E52991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8887" y="5176316"/>
            <a:ext cx="146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</a:rPr>
              <a:t>B</a:t>
            </a:r>
          </a:p>
        </p:txBody>
      </p:sp>
      <p:sp>
        <p:nvSpPr>
          <p:cNvPr id="9" name="文本框 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4A1AAF3-1310-435E-A876-D742CBEB4A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4201" y="5212828"/>
            <a:ext cx="2444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400" b="1" i="1">
                <a:solidFill>
                  <a:srgbClr val="FF0000"/>
                </a:solidFill>
                <a:latin typeface="Times New Roman" pitchFamily="18" charset="0"/>
              </a:rPr>
              <a:t>A</a:t>
            </a:r>
          </a:p>
        </p:txBody>
      </p:sp>
      <p:grpSp>
        <p:nvGrpSpPr>
          <p:cNvPr id="10" name="组合 2150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7EC0CBD-F9D0-41C6-9247-601AA319D10D}"/>
              </a:ext>
            </a:extLst>
          </p:cNvPr>
          <p:cNvGrpSpPr/>
          <p:nvPr/>
        </p:nvGrpSpPr>
        <p:grpSpPr>
          <a:xfrm>
            <a:off x="849287" y="5355703"/>
            <a:ext cx="5735638" cy="733425"/>
            <a:chOff x="1649" y="1161"/>
            <a:chExt cx="3613" cy="462"/>
          </a:xfrm>
        </p:grpSpPr>
        <p:sp>
          <p:nvSpPr>
            <p:cNvPr id="11" name="直接连接符 21510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348F456-2F04-4491-B751-1BDC13013D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649" y="1310"/>
              <a:ext cx="3613" cy="4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直接连接符 2151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0CECE41-9888-4E76-BFBC-BA9E986468F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80" y="1183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直接连接符 2151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3D5FBBD-A74C-460E-AF1D-B6EB424FCBD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042" y="1174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直接连接符 21513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7A763B5-9051-41A1-8093-D530FE089FC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83" y="1170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直接连接符 21514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50C13EB-A57D-4638-92F1-5A8ECBEDD0B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8" y="1174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直接连接符 2151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A8CD73E-8503-4171-ACD8-298E7A4B6900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8" y="1183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直接连接符 2151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EFA0D1D-CC4C-4B66-8C7E-A2B9E8BF712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42" y="1170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直接连接符 2151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CAB1948-4D6D-487F-95EC-DCBF5D6BE06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7" y="1161"/>
              <a:ext cx="4" cy="140"/>
            </a:xfrm>
            <a:prstGeom prst="line">
              <a:avLst/>
            </a:prstGeom>
            <a:noFill/>
            <a:ln w="44450">
              <a:solidFill>
                <a:srgbClr val="00FF00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文本框 2151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C4FD864-73BC-499E-8EDA-19415E9812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5" y="1359"/>
              <a:ext cx="3371" cy="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0" hangingPunct="0">
                <a:lnSpc>
                  <a:spcPct val="75000"/>
                </a:lnSpc>
              </a:pPr>
              <a:r>
                <a:rPr lang="en-US" altLang="zh-CN" sz="2800">
                  <a:latin typeface="Times New Roman" pitchFamily="18" charset="0"/>
                  <a:ea typeface="黑体" panose="02010609060101010101" pitchFamily="49" charset="-122"/>
                </a:rPr>
                <a:t>-30   -20   -10     0     10    20    30 </a:t>
              </a:r>
            </a:p>
          </p:txBody>
        </p:sp>
        <p:sp>
          <p:nvSpPr>
            <p:cNvPr id="20" name="直接连接符 2151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39A950E-92F5-4CBC-B3BE-AC75F75F1A4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74" y="1183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" name="直接连接符 21513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8AFE98A-E73E-4D10-8425-1AA045DBA1E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477" y="1170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" name="直接连接符 21514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CD3100A-10AB-46F3-AC3E-89661E3F795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882" y="1174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直接连接符 2151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E3C6C61-87E3-40C1-903F-48E44F6747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432" y="1183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" name="直接连接符 2151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4B2CF50-291A-4D76-9F41-A4EEB397185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36" y="1170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直接连接符 2151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8D749FC-A446-4C10-8AEC-5589B809C76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811" y="1161"/>
              <a:ext cx="4" cy="140"/>
            </a:xfrm>
            <a:prstGeom prst="line">
              <a:avLst/>
            </a:prstGeom>
            <a:noFill/>
            <a:ln w="44450">
              <a:solidFill>
                <a:srgbClr val="0000FF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" name="矩形 2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01F2FCF-2F85-4145-B193-52E3A8969F0C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情景引入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20F11C3-DAD0-45EF-AD83-7CC4CA059693}"/>
              </a:ext>
            </a:extLst>
          </p:cNvPr>
          <p:cNvSpPr/>
          <p:nvPr/>
        </p:nvSpPr>
        <p:spPr>
          <a:xfrm>
            <a:off x="6612564" y="479372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Times New Roman" pitchFamily="18" charset="0"/>
                <a:ea typeface="黑体" panose="02010609060101010101" pitchFamily="49" charset="-122"/>
              </a:rPr>
              <a:t>南</a:t>
            </a:r>
            <a:endParaRPr lang="zh-CN" altLang="en-US" sz="2800" b="1"/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1B51912-CFF5-4DEF-8302-AB1309AAD115}"/>
              </a:ext>
            </a:extLst>
          </p:cNvPr>
          <p:cNvSpPr/>
          <p:nvPr/>
        </p:nvSpPr>
        <p:spPr>
          <a:xfrm>
            <a:off x="443661" y="4793729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latin typeface="Times New Roman" pitchFamily="18" charset="0"/>
                <a:ea typeface="黑体" panose="02010609060101010101" pitchFamily="49" charset="-122"/>
              </a:rPr>
              <a:t>北</a:t>
            </a:r>
            <a:endParaRPr lang="zh-CN" altLang="en-US" sz="2800" b="1"/>
          </a:p>
        </p:txBody>
      </p:sp>
    </p:spTree>
    <p:extLst>
      <p:ext uri="{BB962C8B-B14F-4D97-AF65-F5344CB8AC3E}">
        <p14:creationId xmlns:p14="http://schemas.microsoft.com/office/powerpoint/2010/main" val="25551784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/>
      <p:bldP spid="8" grpId="0"/>
      <p:bldP spid="9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5802A77-9049-4A5C-BAA1-78E6DA4DF7F4}"/>
              </a:ext>
            </a:extLst>
          </p:cNvPr>
          <p:cNvSpPr/>
          <p:nvPr/>
        </p:nvSpPr>
        <p:spPr>
          <a:xfrm>
            <a:off x="246314" y="797803"/>
            <a:ext cx="141577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4800" b="1">
                <a:ln w="9525">
                  <a:solidFill>
                    <a:srgbClr val="FFFF00"/>
                  </a:solidFill>
                  <a:prstDash val="solid"/>
                </a:ln>
                <a:solidFill>
                  <a:srgbClr val="0000CC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思考</a:t>
            </a:r>
            <a:endParaRPr lang="zh-CN" altLang="en-US" sz="4800" b="1" cap="none" spc="0">
              <a:ln w="9525">
                <a:solidFill>
                  <a:srgbClr val="FFFF00"/>
                </a:solidFill>
                <a:prstDash val="solid"/>
              </a:ln>
              <a:solidFill>
                <a:srgbClr val="0000CC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84ACE08-E3A1-4408-A84F-173217689CED}"/>
              </a:ext>
            </a:extLst>
          </p:cNvPr>
          <p:cNvSpPr txBox="1"/>
          <p:nvPr/>
        </p:nvSpPr>
        <p:spPr>
          <a:xfrm>
            <a:off x="231653" y="1701652"/>
            <a:ext cx="11728694" cy="65248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800">
                <a:latin typeface="Times New Roman" pitchFamily="18" charset="0"/>
                <a:ea typeface="黑体" panose="02010609060101010101" pitchFamily="49" charset="-122"/>
              </a:rPr>
              <a:t>1.</a:t>
            </a:r>
            <a:r>
              <a:rPr lang="zh-CN" altLang="en-US" sz="2800">
                <a:latin typeface="Times New Roman" pitchFamily="18" charset="0"/>
                <a:ea typeface="黑体" panose="02010609060101010101" pitchFamily="49" charset="-122"/>
              </a:rPr>
              <a:t>在数轴上，与原点的距离是</a:t>
            </a:r>
            <a:r>
              <a:rPr lang="en-US" altLang="zh-CN" sz="2800">
                <a:latin typeface="Times New Roman" pitchFamily="18" charset="0"/>
                <a:ea typeface="黑体" panose="02010609060101010101" pitchFamily="49" charset="-122"/>
              </a:rPr>
              <a:t>2</a:t>
            </a:r>
            <a:r>
              <a:rPr lang="zh-CN" altLang="en-US" sz="2800">
                <a:latin typeface="Times New Roman" pitchFamily="18" charset="0"/>
                <a:ea typeface="黑体" panose="02010609060101010101" pitchFamily="49" charset="-122"/>
              </a:rPr>
              <a:t>的点有</a:t>
            </a:r>
            <a:r>
              <a:rPr lang="en-US" altLang="zh-CN" sz="2800">
                <a:latin typeface="Times New Roman" pitchFamily="18" charset="0"/>
                <a:ea typeface="黑体" panose="02010609060101010101" pitchFamily="49" charset="-122"/>
              </a:rPr>
              <a:t>____</a:t>
            </a:r>
            <a:r>
              <a:rPr lang="zh-CN" altLang="en-US" sz="2800">
                <a:latin typeface="Times New Roman" pitchFamily="18" charset="0"/>
                <a:ea typeface="黑体" panose="02010609060101010101" pitchFamily="49" charset="-122"/>
              </a:rPr>
              <a:t>个，这些点表示的数是</a:t>
            </a:r>
            <a:r>
              <a:rPr lang="en-US" altLang="zh-CN" sz="2800" smtClean="0">
                <a:latin typeface="Times New Roman" pitchFamily="18" charset="0"/>
                <a:ea typeface="黑体" panose="02010609060101010101" pitchFamily="49" charset="-122"/>
              </a:rPr>
              <a:t>_______.</a:t>
            </a:r>
            <a:endParaRPr lang="en-US" altLang="zh-CN" sz="2800">
              <a:latin typeface="Times New Roman" pitchFamily="18" charset="0"/>
              <a:ea typeface="黑体" panose="02010609060101010101" pitchFamily="49" charset="-122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E4E5B8C-4461-4761-A908-F87D7D9EC3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15480" y="4417406"/>
            <a:ext cx="8820472" cy="97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D56E112-9447-4216-B8B3-63DAF9734C88}"/>
              </a:ext>
            </a:extLst>
          </p:cNvPr>
          <p:cNvSpPr txBox="1"/>
          <p:nvPr/>
        </p:nvSpPr>
        <p:spPr>
          <a:xfrm>
            <a:off x="246314" y="1711110"/>
            <a:ext cx="11722952" cy="652486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800">
                <a:latin typeface="Times New Roman" pitchFamily="18" charset="0"/>
                <a:ea typeface="黑体" panose="02010609060101010101" pitchFamily="49" charset="-122"/>
              </a:defRPr>
            </a:lvl1pPr>
          </a:lstStyle>
          <a:p>
            <a:r>
              <a:rPr lang="en-US" altLang="zh-CN" dirty="0" smtClean="0"/>
              <a:t>2.</a:t>
            </a:r>
            <a:r>
              <a:rPr lang="zh-CN" altLang="en-US" dirty="0" smtClean="0"/>
              <a:t>在</a:t>
            </a:r>
            <a:r>
              <a:rPr lang="zh-CN" altLang="en-US" dirty="0"/>
              <a:t>数轴上，与原点的距离是</a:t>
            </a:r>
            <a:r>
              <a:rPr lang="en-US" altLang="zh-CN" dirty="0"/>
              <a:t>5</a:t>
            </a:r>
            <a:r>
              <a:rPr lang="zh-CN" altLang="en-US" dirty="0"/>
              <a:t>的点有</a:t>
            </a:r>
            <a:r>
              <a:rPr lang="en-US" altLang="zh-CN" dirty="0"/>
              <a:t>____</a:t>
            </a:r>
            <a:r>
              <a:rPr lang="zh-CN" altLang="en-US" dirty="0"/>
              <a:t>个，这些点表示的数是</a:t>
            </a:r>
            <a:r>
              <a:rPr lang="en-US" altLang="zh-CN" dirty="0" smtClean="0"/>
              <a:t>_______.</a:t>
            </a:r>
            <a:endParaRPr lang="en-US" altLang="zh-CN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899B1A1-9422-4BF5-A6AC-80BF7EA55FCF}"/>
              </a:ext>
            </a:extLst>
          </p:cNvPr>
          <p:cNvCxnSpPr/>
          <p:nvPr/>
        </p:nvCxnSpPr>
        <p:spPr>
          <a:xfrm flipH="1">
            <a:off x="6298873" y="4446434"/>
            <a:ext cx="0" cy="266452"/>
          </a:xfrm>
          <a:prstGeom prst="line">
            <a:avLst/>
          </a:prstGeom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A6A4F8F-B3C8-4DD5-AE2B-BDE901AA33C6}"/>
              </a:ext>
            </a:extLst>
          </p:cNvPr>
          <p:cNvCxnSpPr/>
          <p:nvPr/>
        </p:nvCxnSpPr>
        <p:spPr>
          <a:xfrm>
            <a:off x="8184232" y="4183290"/>
            <a:ext cx="2871" cy="579111"/>
          </a:xfrm>
          <a:prstGeom prst="line">
            <a:avLst/>
          </a:prstGeom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C1860BF-B90E-4B51-BA1A-7A5B3A3070C4}"/>
              </a:ext>
            </a:extLst>
          </p:cNvPr>
          <p:cNvCxnSpPr/>
          <p:nvPr/>
        </p:nvCxnSpPr>
        <p:spPr>
          <a:xfrm>
            <a:off x="5030394" y="4143357"/>
            <a:ext cx="2871" cy="579111"/>
          </a:xfrm>
          <a:prstGeom prst="line">
            <a:avLst/>
          </a:prstGeom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91540CC-4390-4484-AEB1-A33867D7AF49}"/>
              </a:ext>
            </a:extLst>
          </p:cNvPr>
          <p:cNvCxnSpPr/>
          <p:nvPr/>
        </p:nvCxnSpPr>
        <p:spPr>
          <a:xfrm flipH="1">
            <a:off x="5033267" y="4303304"/>
            <a:ext cx="1447782" cy="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ECC715E-AF66-4C25-8107-FDA978AB344E}"/>
              </a:ext>
            </a:extLst>
          </p:cNvPr>
          <p:cNvCxnSpPr/>
          <p:nvPr/>
        </p:nvCxnSpPr>
        <p:spPr>
          <a:xfrm>
            <a:off x="6744072" y="4308781"/>
            <a:ext cx="1432540" cy="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6A56CD5-6FFF-4149-9B79-84FB95D8EDD1}"/>
              </a:ext>
            </a:extLst>
          </p:cNvPr>
          <p:cNvSpPr txBox="1"/>
          <p:nvPr/>
        </p:nvSpPr>
        <p:spPr>
          <a:xfrm>
            <a:off x="4225801" y="4257093"/>
            <a:ext cx="468139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rPr>
              <a:t>2</a:t>
            </a:r>
            <a:endParaRPr lang="zh-CN" altLang="en-US" sz="2400" b="1">
              <a:solidFill>
                <a:schemeClr val="tx1">
                  <a:lumMod val="50000"/>
                </a:schemeClr>
              </a:solidFill>
              <a:latin typeface="华文隶书" panose="02010800040101010101" pitchFamily="2" charset="-122"/>
              <a:ea typeface="华文隶书" pitchFamily="2" charset="-122"/>
            </a:endParaRP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9293C7A-331A-406A-9651-7AB1DD3D2F70}"/>
              </a:ext>
            </a:extLst>
          </p:cNvPr>
          <p:cNvCxnSpPr/>
          <p:nvPr/>
        </p:nvCxnSpPr>
        <p:spPr>
          <a:xfrm>
            <a:off x="1875994" y="4156811"/>
            <a:ext cx="2871" cy="579111"/>
          </a:xfrm>
          <a:prstGeom prst="line">
            <a:avLst/>
          </a:prstGeom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81804F9-F08F-46F8-96E3-19DC0EC49047}"/>
              </a:ext>
            </a:extLst>
          </p:cNvPr>
          <p:cNvCxnSpPr/>
          <p:nvPr/>
        </p:nvCxnSpPr>
        <p:spPr>
          <a:xfrm flipH="1">
            <a:off x="3784875" y="4604433"/>
            <a:ext cx="510925" cy="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3A9D805-D4E4-4874-9707-AB51AF0D1809}"/>
              </a:ext>
            </a:extLst>
          </p:cNvPr>
          <p:cNvCxnSpPr/>
          <p:nvPr/>
        </p:nvCxnSpPr>
        <p:spPr>
          <a:xfrm>
            <a:off x="4511824" y="4604433"/>
            <a:ext cx="504056" cy="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2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2674970-E41C-48B0-98EB-DF22B9D00C3C}"/>
              </a:ext>
            </a:extLst>
          </p:cNvPr>
          <p:cNvSpPr txBox="1"/>
          <p:nvPr/>
        </p:nvSpPr>
        <p:spPr>
          <a:xfrm>
            <a:off x="6428457" y="3982821"/>
            <a:ext cx="387623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rPr>
              <a:t>5</a:t>
            </a:r>
            <a:endParaRPr lang="zh-CN" altLang="en-US" sz="2400" b="1">
              <a:solidFill>
                <a:schemeClr val="tx1">
                  <a:lumMod val="50000"/>
                </a:schemeClr>
              </a:solidFill>
              <a:latin typeface="华文隶书" panose="02010800040101010101" pitchFamily="2" charset="-122"/>
              <a:ea typeface="华文隶书" pitchFamily="2" charset="-122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4444FDF-B009-4F00-8792-7FCE97198A56}"/>
              </a:ext>
            </a:extLst>
          </p:cNvPr>
          <p:cNvCxnSpPr/>
          <p:nvPr/>
        </p:nvCxnSpPr>
        <p:spPr>
          <a:xfrm flipH="1">
            <a:off x="3763278" y="4488883"/>
            <a:ext cx="0" cy="266452"/>
          </a:xfrm>
          <a:prstGeom prst="line">
            <a:avLst/>
          </a:prstGeom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E9E9432-C3C2-4462-8EC9-BB853B66AB3D}"/>
              </a:ext>
            </a:extLst>
          </p:cNvPr>
          <p:cNvCxnSpPr/>
          <p:nvPr/>
        </p:nvCxnSpPr>
        <p:spPr>
          <a:xfrm flipH="1">
            <a:off x="5030394" y="4474931"/>
            <a:ext cx="0" cy="266452"/>
          </a:xfrm>
          <a:prstGeom prst="line">
            <a:avLst/>
          </a:prstGeom>
          <a:ln w="19050">
            <a:solidFill>
              <a:srgbClr val="0000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3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FADDA4D-0A51-4FA3-A751-2E5EBF186A93}"/>
              </a:ext>
            </a:extLst>
          </p:cNvPr>
          <p:cNvSpPr txBox="1"/>
          <p:nvPr/>
        </p:nvSpPr>
        <p:spPr>
          <a:xfrm>
            <a:off x="5500737" y="4257093"/>
            <a:ext cx="468139" cy="54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rPr>
              <a:t>2</a:t>
            </a:r>
            <a:endParaRPr lang="zh-CN" altLang="en-US" sz="2400" b="1">
              <a:solidFill>
                <a:schemeClr val="tx1">
                  <a:lumMod val="50000"/>
                </a:schemeClr>
              </a:solidFill>
              <a:latin typeface="华文隶书" panose="02010800040101010101" pitchFamily="2" charset="-122"/>
              <a:ea typeface="华文隶书" pitchFamily="2" charset="-122"/>
            </a:endParaRPr>
          </a:p>
        </p:txBody>
      </p:sp>
      <p:cxnSp>
        <p:nvCxnSpPr>
          <p:cNvPr id="19" name="直接箭头连接符 1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E5451CA-41F1-4392-AF23-DF0C5A442FE6}"/>
              </a:ext>
            </a:extLst>
          </p:cNvPr>
          <p:cNvCxnSpPr/>
          <p:nvPr/>
        </p:nvCxnSpPr>
        <p:spPr>
          <a:xfrm flipH="1">
            <a:off x="5059811" y="4604433"/>
            <a:ext cx="510925" cy="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78CB78D-601C-47F1-B58B-0195970482A2}"/>
              </a:ext>
            </a:extLst>
          </p:cNvPr>
          <p:cNvCxnSpPr/>
          <p:nvPr/>
        </p:nvCxnSpPr>
        <p:spPr>
          <a:xfrm>
            <a:off x="5786760" y="4604433"/>
            <a:ext cx="504056" cy="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4C9903E-1CCE-4CF0-BDAA-762A3076D3C7}"/>
              </a:ext>
            </a:extLst>
          </p:cNvPr>
          <p:cNvCxnSpPr/>
          <p:nvPr/>
        </p:nvCxnSpPr>
        <p:spPr>
          <a:xfrm flipH="1">
            <a:off x="1881436" y="4299704"/>
            <a:ext cx="1447782" cy="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8B31346-3A5D-4855-9CB3-B1A645C086B0}"/>
              </a:ext>
            </a:extLst>
          </p:cNvPr>
          <p:cNvCxnSpPr/>
          <p:nvPr/>
        </p:nvCxnSpPr>
        <p:spPr>
          <a:xfrm>
            <a:off x="3592241" y="4305181"/>
            <a:ext cx="1432540" cy="0"/>
          </a:xfrm>
          <a:prstGeom prst="straightConnector1">
            <a:avLst/>
          </a:prstGeom>
          <a:ln w="28575">
            <a:solidFill>
              <a:srgbClr val="0000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4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97258DF-EB02-4727-9AF6-5DBBFCB72742}"/>
              </a:ext>
            </a:extLst>
          </p:cNvPr>
          <p:cNvSpPr txBox="1"/>
          <p:nvPr/>
        </p:nvSpPr>
        <p:spPr>
          <a:xfrm>
            <a:off x="3276626" y="3979221"/>
            <a:ext cx="387623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rPr>
              <a:t>5</a:t>
            </a:r>
            <a:endParaRPr lang="zh-CN" altLang="en-US" sz="2400" b="1">
              <a:solidFill>
                <a:schemeClr val="tx1">
                  <a:lumMod val="50000"/>
                </a:schemeClr>
              </a:solidFill>
              <a:latin typeface="华文隶书" panose="02010800040101010101" pitchFamily="2" charset="-122"/>
              <a:ea typeface="华文隶书" pitchFamily="2" charset="-122"/>
            </a:endParaRP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3B5C95C-B60C-4531-938E-CEFE2625099C}"/>
              </a:ext>
            </a:extLst>
          </p:cNvPr>
          <p:cNvSpPr/>
          <p:nvPr/>
        </p:nvSpPr>
        <p:spPr>
          <a:xfrm>
            <a:off x="163270" y="2453795"/>
            <a:ext cx="48526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它们从位置上看有什么特点？</a:t>
            </a: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A0A924D-868C-4734-95A9-63F580DF066B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6A82772-599F-4FA7-A550-056B7A51624A}"/>
              </a:ext>
            </a:extLst>
          </p:cNvPr>
          <p:cNvSpPr/>
          <p:nvPr/>
        </p:nvSpPr>
        <p:spPr>
          <a:xfrm>
            <a:off x="551384" y="3101156"/>
            <a:ext cx="1108923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4400" b="1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位置特征</a:t>
            </a:r>
            <a:r>
              <a:rPr lang="zh-CN" altLang="en-US" sz="44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36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分居原点左右；</a:t>
            </a:r>
            <a:r>
              <a:rPr lang="en-US" altLang="zh-CN" sz="36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b="1" cap="none" spc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0000CC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到原点距离相等。</a:t>
            </a: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4318DF9-BFA9-455D-8880-8EEBBE13276C}"/>
              </a:ext>
            </a:extLst>
          </p:cNvPr>
          <p:cNvSpPr/>
          <p:nvPr/>
        </p:nvSpPr>
        <p:spPr>
          <a:xfrm>
            <a:off x="4354277" y="3243987"/>
            <a:ext cx="5320157" cy="576064"/>
          </a:xfrm>
          <a:prstGeom prst="rect">
            <a:avLst/>
          </a:prstGeom>
          <a:solidFill>
            <a:schemeClr val="accent3">
              <a:lumMod val="60000"/>
              <a:lumOff val="40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>
                <a:solidFill>
                  <a:schemeClr val="tx1">
                    <a:lumMod val="50000"/>
                  </a:schemeClr>
                </a:solidFill>
                <a:latin typeface="华文琥珀" panose="02010800040101010101" pitchFamily="2" charset="-122"/>
                <a:ea typeface="华文琥珀" panose="02010800040101010101" pitchFamily="2" charset="-122"/>
              </a:rPr>
              <a:t>关于原点对称</a:t>
            </a:r>
          </a:p>
        </p:txBody>
      </p:sp>
    </p:spTree>
    <p:extLst>
      <p:ext uri="{BB962C8B-B14F-4D97-AF65-F5344CB8AC3E}">
        <p14:creationId xmlns:p14="http://schemas.microsoft.com/office/powerpoint/2010/main" val="4123250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4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 nodeType="clickPar">
                      <p:stCondLst>
                        <p:cond delay="indefinite"/>
                      </p:stCondLst>
                      <p:childTnLst>
                        <p:par>
                          <p:cTn id="9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8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11" grpId="0"/>
      <p:bldP spid="15" grpId="0"/>
      <p:bldP spid="18" grpId="0"/>
      <p:bldP spid="23" grpId="0"/>
      <p:bldP spid="24" grpId="0"/>
      <p:bldP spid="24" grpId="1"/>
      <p:bldP spid="24" grpId="2"/>
      <p:bldP spid="26" grpId="0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315CFDB-82B5-4EE4-8653-569331524606}"/>
              </a:ext>
            </a:extLst>
          </p:cNvPr>
          <p:cNvGrpSpPr/>
          <p:nvPr/>
        </p:nvGrpSpPr>
        <p:grpSpPr>
          <a:xfrm>
            <a:off x="1685764" y="2398973"/>
            <a:ext cx="8820472" cy="1417300"/>
            <a:chOff x="72008" y="1707654"/>
            <a:chExt cx="8820472" cy="14173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482AC23-E63C-4A4B-A91E-45CC18F21E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2008" y="2145839"/>
              <a:ext cx="8820472" cy="979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4" name="直接连接符 3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25B9AA0-41C3-47B7-A755-03511C6A77A6}"/>
                </a:ext>
              </a:extLst>
            </p:cNvPr>
            <p:cNvCxnSpPr/>
            <p:nvPr/>
          </p:nvCxnSpPr>
          <p:spPr>
            <a:xfrm flipH="1">
              <a:off x="4955401" y="2174867"/>
              <a:ext cx="0" cy="266452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A4E89AC-F6D6-4135-B9CC-F291CC2C67BE}"/>
                </a:ext>
              </a:extLst>
            </p:cNvPr>
            <p:cNvCxnSpPr/>
            <p:nvPr/>
          </p:nvCxnSpPr>
          <p:spPr>
            <a:xfrm>
              <a:off x="6840760" y="1911723"/>
              <a:ext cx="2871" cy="579111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7C0816C-734A-4A39-ADDB-7F6D04A66B41}"/>
                </a:ext>
              </a:extLst>
            </p:cNvPr>
            <p:cNvCxnSpPr/>
            <p:nvPr/>
          </p:nvCxnSpPr>
          <p:spPr>
            <a:xfrm>
              <a:off x="3686922" y="1871790"/>
              <a:ext cx="2871" cy="579111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8DEBBB5-F2C7-48F3-B24D-8B9B3C962A99}"/>
                </a:ext>
              </a:extLst>
            </p:cNvPr>
            <p:cNvCxnSpPr/>
            <p:nvPr/>
          </p:nvCxnSpPr>
          <p:spPr>
            <a:xfrm flipH="1">
              <a:off x="3689795" y="2031737"/>
              <a:ext cx="1447782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箭头连接符 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3483807-542D-495B-A227-FC8CA4169592}"/>
                </a:ext>
              </a:extLst>
            </p:cNvPr>
            <p:cNvCxnSpPr/>
            <p:nvPr/>
          </p:nvCxnSpPr>
          <p:spPr>
            <a:xfrm>
              <a:off x="5400600" y="2037214"/>
              <a:ext cx="1432540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2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186904F-9DC7-4483-B77F-D5AD43767CB5}"/>
                </a:ext>
              </a:extLst>
            </p:cNvPr>
            <p:cNvSpPr txBox="1"/>
            <p:nvPr/>
          </p:nvSpPr>
          <p:spPr>
            <a:xfrm>
              <a:off x="2882329" y="1985526"/>
              <a:ext cx="468139" cy="54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2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  <p:cxnSp>
          <p:nvCxnSpPr>
            <p:cNvPr id="10" name="直接连接符 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F5E9906-4FCB-42EA-8CB4-32572C0378BE}"/>
                </a:ext>
              </a:extLst>
            </p:cNvPr>
            <p:cNvCxnSpPr/>
            <p:nvPr/>
          </p:nvCxnSpPr>
          <p:spPr>
            <a:xfrm>
              <a:off x="532522" y="1885244"/>
              <a:ext cx="2871" cy="579111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530940B-403E-454A-871A-5D1519223F7B}"/>
                </a:ext>
              </a:extLst>
            </p:cNvPr>
            <p:cNvCxnSpPr/>
            <p:nvPr/>
          </p:nvCxnSpPr>
          <p:spPr>
            <a:xfrm flipH="1">
              <a:off x="2441403" y="2332866"/>
              <a:ext cx="510925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DC802CD-6B05-40A1-9E95-EA5CDA258210}"/>
                </a:ext>
              </a:extLst>
            </p:cNvPr>
            <p:cNvCxnSpPr/>
            <p:nvPr/>
          </p:nvCxnSpPr>
          <p:spPr>
            <a:xfrm>
              <a:off x="3168352" y="2332866"/>
              <a:ext cx="504056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2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89D7485-F897-446C-A0FA-5D06194FCC46}"/>
                </a:ext>
              </a:extLst>
            </p:cNvPr>
            <p:cNvSpPr txBox="1"/>
            <p:nvPr/>
          </p:nvSpPr>
          <p:spPr>
            <a:xfrm>
              <a:off x="5084985" y="1711254"/>
              <a:ext cx="387623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5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A720ECF-6B83-4EE1-8579-4DD8E9517D38}"/>
                </a:ext>
              </a:extLst>
            </p:cNvPr>
            <p:cNvCxnSpPr/>
            <p:nvPr/>
          </p:nvCxnSpPr>
          <p:spPr>
            <a:xfrm flipH="1">
              <a:off x="2419806" y="2217316"/>
              <a:ext cx="0" cy="266452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A882562-55B7-4E5F-A224-5BB92816EBEA}"/>
                </a:ext>
              </a:extLst>
            </p:cNvPr>
            <p:cNvCxnSpPr/>
            <p:nvPr/>
          </p:nvCxnSpPr>
          <p:spPr>
            <a:xfrm flipH="1">
              <a:off x="3686922" y="2203364"/>
              <a:ext cx="0" cy="266452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2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C3F99F3-8988-4671-8AC1-622AACA6BB70}"/>
                </a:ext>
              </a:extLst>
            </p:cNvPr>
            <p:cNvSpPr txBox="1"/>
            <p:nvPr/>
          </p:nvSpPr>
          <p:spPr>
            <a:xfrm>
              <a:off x="4157265" y="1985526"/>
              <a:ext cx="468139" cy="54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2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  <p:cxnSp>
          <p:nvCxnSpPr>
            <p:cNvPr id="17" name="直接箭头连接符 1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22EF412-BFA2-4A3A-B307-B16E1CB85272}"/>
                </a:ext>
              </a:extLst>
            </p:cNvPr>
            <p:cNvCxnSpPr/>
            <p:nvPr/>
          </p:nvCxnSpPr>
          <p:spPr>
            <a:xfrm flipH="1">
              <a:off x="3716339" y="2332866"/>
              <a:ext cx="510925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805A2ED-67BD-4CCA-A6A2-B682F0818160}"/>
                </a:ext>
              </a:extLst>
            </p:cNvPr>
            <p:cNvCxnSpPr/>
            <p:nvPr/>
          </p:nvCxnSpPr>
          <p:spPr>
            <a:xfrm>
              <a:off x="4443288" y="2332866"/>
              <a:ext cx="504056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箭头连接符 18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98E7CC9-5362-4732-A792-019CA2526BFC}"/>
                </a:ext>
              </a:extLst>
            </p:cNvPr>
            <p:cNvCxnSpPr/>
            <p:nvPr/>
          </p:nvCxnSpPr>
          <p:spPr>
            <a:xfrm flipH="1">
              <a:off x="537964" y="2028137"/>
              <a:ext cx="1447782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7008EA8-F274-472D-8171-4A94B26796F3}"/>
                </a:ext>
              </a:extLst>
            </p:cNvPr>
            <p:cNvCxnSpPr/>
            <p:nvPr/>
          </p:nvCxnSpPr>
          <p:spPr>
            <a:xfrm>
              <a:off x="2248769" y="2033614"/>
              <a:ext cx="1432540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34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29727FC-B4A6-4DE3-8D57-598B9375CF1E}"/>
                </a:ext>
              </a:extLst>
            </p:cNvPr>
            <p:cNvSpPr txBox="1"/>
            <p:nvPr/>
          </p:nvSpPr>
          <p:spPr>
            <a:xfrm>
              <a:off x="1933154" y="1707654"/>
              <a:ext cx="387623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5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</p:grpSp>
      <p:sp>
        <p:nvSpPr>
          <p:cNvPr id="22" name="TextBox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81D3609-8958-4C8D-B988-4513358279AD}"/>
              </a:ext>
            </a:extLst>
          </p:cNvPr>
          <p:cNvSpPr txBox="1"/>
          <p:nvPr/>
        </p:nvSpPr>
        <p:spPr>
          <a:xfrm>
            <a:off x="219980" y="1531091"/>
            <a:ext cx="12084496" cy="673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b="1" dirty="0">
                <a:latin typeface="+mj-ea"/>
                <a:ea typeface="+mj-ea"/>
              </a:rPr>
              <a:t>   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</a:rPr>
              <a:t>像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</a:rPr>
              <a:t>2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</a:rPr>
              <a:t>和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</a:rPr>
              <a:t>-2,5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</a:rPr>
              <a:t>和</a:t>
            </a:r>
            <a:r>
              <a:rPr lang="en-US" altLang="zh-CN" sz="3200" dirty="0">
                <a:latin typeface="Times New Roman" pitchFamily="18" charset="0"/>
                <a:ea typeface="黑体" panose="02010609060101010101" pitchFamily="49" charset="-122"/>
              </a:rPr>
              <a:t>-5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</a:rPr>
              <a:t>这样，只有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符号不同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</a:rPr>
              <a:t>的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两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</a:rPr>
              <a:t>个数叫做</a:t>
            </a:r>
            <a:r>
              <a:rPr lang="zh-CN" altLang="en-US" sz="32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互为</a:t>
            </a:r>
            <a:r>
              <a:rPr lang="zh-CN" altLang="en-US" sz="3200" dirty="0">
                <a:latin typeface="Times New Roman" pitchFamily="18" charset="0"/>
                <a:ea typeface="黑体" panose="02010609060101010101" pitchFamily="49" charset="-122"/>
              </a:rPr>
              <a:t>相反</a:t>
            </a:r>
            <a:r>
              <a:rPr lang="zh-CN" altLang="en-US" sz="3200" dirty="0" smtClean="0">
                <a:latin typeface="Times New Roman" pitchFamily="18" charset="0"/>
                <a:ea typeface="黑体" panose="02010609060101010101" pitchFamily="49" charset="-122"/>
              </a:rPr>
              <a:t>数</a:t>
            </a:r>
            <a:r>
              <a:rPr lang="en-US" altLang="zh-CN" sz="3200" dirty="0" smtClean="0">
                <a:latin typeface="Times New Roman" pitchFamily="18" charset="0"/>
                <a:ea typeface="黑体" panose="02010609060101010101" pitchFamily="49" charset="-122"/>
              </a:rPr>
              <a:t>.</a:t>
            </a:r>
            <a:endParaRPr lang="zh-CN" altLang="en-US" sz="3200" dirty="0">
              <a:latin typeface="Times New Roman" pitchFamily="18" charset="0"/>
              <a:ea typeface="黑体" panose="02010609060101010101" pitchFamily="49" charset="-122"/>
            </a:endParaRPr>
          </a:p>
        </p:txBody>
      </p:sp>
      <p:grpSp>
        <p:nvGrpSpPr>
          <p:cNvPr id="26" name="组合 614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A419002-F4FD-4D1A-A43D-893F480418C2}"/>
              </a:ext>
            </a:extLst>
          </p:cNvPr>
          <p:cNvGrpSpPr/>
          <p:nvPr/>
        </p:nvGrpSpPr>
        <p:grpSpPr>
          <a:xfrm>
            <a:off x="360727" y="970202"/>
            <a:ext cx="2896235" cy="573422"/>
            <a:chOff x="0" y="374"/>
            <a:chExt cx="4561" cy="902"/>
          </a:xfrm>
        </p:grpSpPr>
        <p:sp>
          <p:nvSpPr>
            <p:cNvPr id="28" name="任意多边形 1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67955A2-C1E0-4ED9-9C38-1E3C73A924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4"/>
              <a:ext cx="826" cy="760"/>
            </a:xfrm>
            <a:custGeom>
              <a:avLst/>
              <a:gdLst>
                <a:gd name="T0" fmla="*/ 0 w 696310"/>
                <a:gd name="T1" fmla="*/ 0 h 696310"/>
                <a:gd name="T2" fmla="*/ 459827 w 696310"/>
                <a:gd name="T3" fmla="*/ 0 h 696310"/>
                <a:gd name="T4" fmla="*/ 459827 w 696310"/>
                <a:gd name="T5" fmla="*/ 236483 h 696310"/>
                <a:gd name="T6" fmla="*/ 696310 w 696310"/>
                <a:gd name="T7" fmla="*/ 236483 h 696310"/>
                <a:gd name="T8" fmla="*/ 696310 w 696310"/>
                <a:gd name="T9" fmla="*/ 696310 h 696310"/>
                <a:gd name="T10" fmla="*/ 0 w 696310"/>
                <a:gd name="T11" fmla="*/ 696310 h 696310"/>
                <a:gd name="T12" fmla="*/ 0 w 696310"/>
                <a:gd name="T13" fmla="*/ 0 h 696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29" name="矩形 1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9116F3A-4572-47EE-A6B5-9E6F9047A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215900" rIns="179705" bIns="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/>
              <a:endParaRPr lang="zh-CN" altLang="en-US" sz="40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615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18F54E4-81C9-4D2A-80C2-72F3E8BD7D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77" y="431"/>
              <a:ext cx="3684" cy="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800" b="1">
                  <a:solidFill>
                    <a:srgbClr val="00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itchFamily="2" charset="-122"/>
                </a:rPr>
                <a:t>相反数的定义</a:t>
              </a:r>
            </a:p>
          </p:txBody>
        </p:sp>
        <p:sp>
          <p:nvSpPr>
            <p:cNvPr id="31" name="文本框 615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8E2DDE8-EF2E-4E9C-B3A3-2228A7E1CF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0" y="453"/>
              <a:ext cx="872" cy="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zh-CN" altLang="en-US" sz="2800">
                  <a:solidFill>
                    <a:schemeClr val="accent1"/>
                  </a:solidFill>
                  <a:ea typeface="微软雅黑" panose="020B0503020204020204" pitchFamily="34" charset="-122"/>
                </a:rPr>
                <a:t>二</a:t>
              </a:r>
            </a:p>
          </p:txBody>
        </p:sp>
      </p:grpSp>
      <p:sp>
        <p:nvSpPr>
          <p:cNvPr id="32" name="矩形 3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DFA908D-1F99-4233-9250-3CFA80CDEBB6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89960" y="4169072"/>
            <a:ext cx="9078448" cy="742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3200" b="1">
                <a:latin typeface="+mj-ea"/>
                <a:ea typeface="+mj-ea"/>
              </a:defRPr>
            </a:lvl1pPr>
          </a:lstStyle>
          <a:p>
            <a:r>
              <a:rPr lang="zh-CN" altLang="en-US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思考：</a:t>
            </a:r>
            <a:r>
              <a:rPr lang="en-US" altLang="zh-CN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-</a:t>
            </a:r>
            <a:r>
              <a:rPr lang="en-US" altLang="zh-CN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-5</a:t>
            </a:r>
            <a:r>
              <a:rPr lang="zh-CN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是相反数对吗？</a:t>
            </a:r>
          </a:p>
        </p:txBody>
      </p:sp>
    </p:spTree>
    <p:extLst>
      <p:ext uri="{BB962C8B-B14F-4D97-AF65-F5344CB8AC3E}">
        <p14:creationId xmlns:p14="http://schemas.microsoft.com/office/powerpoint/2010/main" val="26716788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B4ED328-BC1E-4B86-A317-E9735DA4B0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306" y="1721565"/>
            <a:ext cx="8558213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互为相反数的两个数分别位于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原点的两侧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除外）；</a:t>
            </a:r>
          </a:p>
          <a:p>
            <a:pPr>
              <a:spcBef>
                <a:spcPct val="50000"/>
              </a:spcBef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互为相反数的两个数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到原点的距离相等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endParaRPr lang="en-US" altLang="zh-CN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19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8A43771-2154-4E9E-B81B-2CF5306F84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82" y="3057629"/>
            <a:ext cx="11089642" cy="1212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一般地，设</a:t>
            </a:r>
            <a:r>
              <a:rPr lang="en-US" altLang="zh-CN" sz="2800" i="1">
                <a:latin typeface="Times New Roman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是一个正数，数轴上与原点的距离是</a:t>
            </a:r>
            <a:r>
              <a:rPr lang="en-US" altLang="zh-CN" sz="2800" i="1">
                <a:latin typeface="Times New Roman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的点有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个，它们分别在原点的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两侧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，表示</a:t>
            </a:r>
            <a:r>
              <a:rPr lang="en-US" altLang="zh-CN" sz="2800">
                <a:latin typeface="EU-B1X" pitchFamily="65" charset="-122"/>
                <a:ea typeface="EU-B1X" pitchFamily="65" charset="-122"/>
              </a:rPr>
              <a:t>a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和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-</a:t>
            </a:r>
            <a:r>
              <a:rPr lang="en-US" altLang="zh-CN" sz="2800">
                <a:latin typeface="EU-B1X" pitchFamily="65" charset="-122"/>
                <a:ea typeface="EU-B1X" pitchFamily="65" charset="-122"/>
              </a:rPr>
              <a:t>a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，这两点</a:t>
            </a:r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关于原点</a:t>
            </a:r>
            <a:r>
              <a:rPr lang="zh-CN" altLang="en-US" sz="280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对称</a:t>
            </a:r>
            <a:r>
              <a:rPr lang="en-US" altLang="zh-CN" sz="2800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615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73EC50A-9FAF-45AB-8A74-5D4B5598B9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971516"/>
            <a:ext cx="2339102" cy="523220"/>
          </a:xfrm>
          <a:prstGeom prst="rect">
            <a:avLst/>
          </a:prstGeom>
          <a:solidFill>
            <a:srgbClr val="006679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rPr>
              <a:t>相反数</a:t>
            </a:r>
            <a:r>
              <a:rPr lang="zh-CN" altLang="en-US" sz="28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rPr>
              <a:t>的</a:t>
            </a:r>
            <a:r>
              <a:rPr lang="zh-CN" altLang="en-US" sz="28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itchFamily="2" charset="-122"/>
              </a:rPr>
              <a:t>特征</a:t>
            </a:r>
            <a:endParaRPr lang="zh-CN" altLang="en-US" sz="28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宋体" pitchFamily="2" charset="-122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2D3176F-3034-41CD-8F73-C82638B34ECC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E6949AE-4EDD-4A56-898E-011322B53C0D}"/>
              </a:ext>
            </a:extLst>
          </p:cNvPr>
          <p:cNvGrpSpPr/>
          <p:nvPr/>
        </p:nvGrpSpPr>
        <p:grpSpPr>
          <a:xfrm>
            <a:off x="1487488" y="4581128"/>
            <a:ext cx="8820472" cy="1417300"/>
            <a:chOff x="72008" y="1707654"/>
            <a:chExt cx="8820472" cy="1417300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3186D58-FD78-4F7C-9BA0-7DDC351F64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2008" y="2145839"/>
              <a:ext cx="8820472" cy="979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1E4020F-91E2-4B15-8A5C-6F93B5F394C4}"/>
                </a:ext>
              </a:extLst>
            </p:cNvPr>
            <p:cNvCxnSpPr/>
            <p:nvPr/>
          </p:nvCxnSpPr>
          <p:spPr>
            <a:xfrm flipH="1">
              <a:off x="4955401" y="2174867"/>
              <a:ext cx="0" cy="266452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3073C5C-4713-4ECD-B4C4-68F0CD618603}"/>
                </a:ext>
              </a:extLst>
            </p:cNvPr>
            <p:cNvCxnSpPr/>
            <p:nvPr/>
          </p:nvCxnSpPr>
          <p:spPr>
            <a:xfrm>
              <a:off x="6840760" y="1911723"/>
              <a:ext cx="2871" cy="579111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7DC3C40-5114-4A7C-9A35-3A3C09DB5E1B}"/>
                </a:ext>
              </a:extLst>
            </p:cNvPr>
            <p:cNvCxnSpPr/>
            <p:nvPr/>
          </p:nvCxnSpPr>
          <p:spPr>
            <a:xfrm>
              <a:off x="3686922" y="1871790"/>
              <a:ext cx="2871" cy="579111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17716E6-C8A2-4A48-A12A-98E171E25EE4}"/>
                </a:ext>
              </a:extLst>
            </p:cNvPr>
            <p:cNvCxnSpPr/>
            <p:nvPr/>
          </p:nvCxnSpPr>
          <p:spPr>
            <a:xfrm flipH="1">
              <a:off x="3689795" y="2031737"/>
              <a:ext cx="1447782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箭头连接符 2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C7EDC82-5941-47C7-9F75-E07110E31617}"/>
                </a:ext>
              </a:extLst>
            </p:cNvPr>
            <p:cNvCxnSpPr/>
            <p:nvPr/>
          </p:nvCxnSpPr>
          <p:spPr>
            <a:xfrm>
              <a:off x="5400600" y="2037214"/>
              <a:ext cx="1432540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6A1DBB8-D9B9-41AA-AF60-D772C002112D}"/>
                </a:ext>
              </a:extLst>
            </p:cNvPr>
            <p:cNvSpPr txBox="1"/>
            <p:nvPr/>
          </p:nvSpPr>
          <p:spPr>
            <a:xfrm>
              <a:off x="2882329" y="1985526"/>
              <a:ext cx="468139" cy="54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2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445CEA1-A5C3-41C3-861B-5498ACBE4C64}"/>
                </a:ext>
              </a:extLst>
            </p:cNvPr>
            <p:cNvCxnSpPr/>
            <p:nvPr/>
          </p:nvCxnSpPr>
          <p:spPr>
            <a:xfrm>
              <a:off x="532522" y="1885244"/>
              <a:ext cx="2871" cy="579111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11BFB2F-FDF2-4BE7-B635-294664D65D5F}"/>
                </a:ext>
              </a:extLst>
            </p:cNvPr>
            <p:cNvCxnSpPr/>
            <p:nvPr/>
          </p:nvCxnSpPr>
          <p:spPr>
            <a:xfrm flipH="1">
              <a:off x="2441403" y="2332866"/>
              <a:ext cx="510925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箭头连接符 25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7C94985-C7D6-4D2A-87BC-98C0ED8E17F3}"/>
                </a:ext>
              </a:extLst>
            </p:cNvPr>
            <p:cNvCxnSpPr/>
            <p:nvPr/>
          </p:nvCxnSpPr>
          <p:spPr>
            <a:xfrm>
              <a:off x="3168352" y="2332866"/>
              <a:ext cx="504056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E10716C-CA9E-4D81-9B75-6A22A8BE1B2D}"/>
                </a:ext>
              </a:extLst>
            </p:cNvPr>
            <p:cNvSpPr txBox="1"/>
            <p:nvPr/>
          </p:nvSpPr>
          <p:spPr>
            <a:xfrm>
              <a:off x="5084985" y="1711254"/>
              <a:ext cx="387623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5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0C7A0C2-49A8-49A4-87E0-7B394BD4B41D}"/>
                </a:ext>
              </a:extLst>
            </p:cNvPr>
            <p:cNvCxnSpPr/>
            <p:nvPr/>
          </p:nvCxnSpPr>
          <p:spPr>
            <a:xfrm flipH="1">
              <a:off x="2419806" y="2217316"/>
              <a:ext cx="0" cy="266452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A8F0781-9B43-4F0E-88E7-38CEB8F6D7F9}"/>
                </a:ext>
              </a:extLst>
            </p:cNvPr>
            <p:cNvCxnSpPr/>
            <p:nvPr/>
          </p:nvCxnSpPr>
          <p:spPr>
            <a:xfrm flipH="1">
              <a:off x="3686922" y="2203364"/>
              <a:ext cx="0" cy="266452"/>
            </a:xfrm>
            <a:prstGeom prst="line">
              <a:avLst/>
            </a:prstGeom>
            <a:ln w="19050">
              <a:solidFill>
                <a:srgbClr val="0000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30252AA-6041-408C-B4AB-E0B86AC84BBB}"/>
                </a:ext>
              </a:extLst>
            </p:cNvPr>
            <p:cNvSpPr txBox="1"/>
            <p:nvPr/>
          </p:nvSpPr>
          <p:spPr>
            <a:xfrm>
              <a:off x="4157265" y="1985526"/>
              <a:ext cx="468139" cy="544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2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  <p:cxnSp>
          <p:nvCxnSpPr>
            <p:cNvPr id="31" name="直接箭头连接符 30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F256478-6441-4D88-9791-F459BA504EE6}"/>
                </a:ext>
              </a:extLst>
            </p:cNvPr>
            <p:cNvCxnSpPr/>
            <p:nvPr/>
          </p:nvCxnSpPr>
          <p:spPr>
            <a:xfrm flipH="1">
              <a:off x="3716339" y="2332866"/>
              <a:ext cx="510925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箭头连接符 31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33BD9681-6A55-4480-9A8F-55E52D4725FE}"/>
                </a:ext>
              </a:extLst>
            </p:cNvPr>
            <p:cNvCxnSpPr/>
            <p:nvPr/>
          </p:nvCxnSpPr>
          <p:spPr>
            <a:xfrm>
              <a:off x="4443288" y="2332866"/>
              <a:ext cx="504056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箭头连接符 32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336627F-9746-4524-94C0-5EAE0ABA8CB3}"/>
                </a:ext>
              </a:extLst>
            </p:cNvPr>
            <p:cNvCxnSpPr/>
            <p:nvPr/>
          </p:nvCxnSpPr>
          <p:spPr>
            <a:xfrm flipH="1">
              <a:off x="537964" y="2028137"/>
              <a:ext cx="1447782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箭头连接符 33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F564472-2566-44DA-9C3B-DD63EA86A6E4}"/>
                </a:ext>
              </a:extLst>
            </p:cNvPr>
            <p:cNvCxnSpPr/>
            <p:nvPr/>
          </p:nvCxnSpPr>
          <p:spPr>
            <a:xfrm>
              <a:off x="2248769" y="2033614"/>
              <a:ext cx="1432540" cy="0"/>
            </a:xfrm>
            <a:prstGeom prst="straightConnector1">
              <a:avLst/>
            </a:prstGeom>
            <a:ln w="28575">
              <a:solidFill>
                <a:srgbClr val="0000CC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9DF8084-3F25-4200-8F95-5C1E2693156B}"/>
                </a:ext>
              </a:extLst>
            </p:cNvPr>
            <p:cNvSpPr txBox="1"/>
            <p:nvPr/>
          </p:nvSpPr>
          <p:spPr>
            <a:xfrm>
              <a:off x="1933154" y="1707654"/>
              <a:ext cx="387623" cy="572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2400" b="1">
                  <a:solidFill>
                    <a:schemeClr val="tx1">
                      <a:lumMod val="50000"/>
                    </a:schemeClr>
                  </a:solidFill>
                  <a:latin typeface="华文隶书" panose="02010800040101010101" pitchFamily="2" charset="-122"/>
                  <a:ea typeface="华文隶书" pitchFamily="2" charset="-122"/>
                </a:rPr>
                <a:t>5</a:t>
              </a:r>
              <a:endParaRPr lang="zh-CN" altLang="en-US" sz="2400" b="1">
                <a:solidFill>
                  <a:schemeClr val="tx1">
                    <a:lumMod val="50000"/>
                  </a:schemeClr>
                </a:solidFill>
                <a:latin typeface="华文隶书" panose="02010800040101010101" pitchFamily="2" charset="-122"/>
                <a:ea typeface="华文隶书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65841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4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1EAD8C9-1C57-4298-AE37-A19D41B48A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360" y="1052736"/>
            <a:ext cx="8331200" cy="396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2667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/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zh-CN" altLang="en-US" sz="2800" b="1">
                <a:latin typeface="黑体" panose="02010609060101010101" pitchFamily="49" charset="-122"/>
                <a:ea typeface="黑体" panose="02010609060101010101" pitchFamily="49" charset="-122"/>
              </a:rPr>
              <a:t>判断题：</a:t>
            </a:r>
          </a:p>
          <a:p>
            <a:pPr algn="just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（1）－5是5的相反数;（     ）</a:t>
            </a:r>
          </a:p>
          <a:p>
            <a:pPr algn="just" eaLnBrk="0" hangingPunct="0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</a:p>
          <a:p>
            <a:pPr algn="just" eaLnBrk="0" hangingPunct="0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（2）－5是相反数;（     ）</a:t>
            </a:r>
          </a:p>
          <a:p>
            <a:pPr algn="just" eaLnBrk="0" hangingPunct="0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  <a:p>
            <a:pPr algn="just" eaLnBrk="0" hangingPunct="0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（3）   与    互为相反数;（     ）</a:t>
            </a:r>
          </a:p>
          <a:p>
            <a:pPr algn="just" eaLnBrk="0" hangingPunct="0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</a:p>
          <a:p>
            <a:pPr algn="just" eaLnBrk="0" hangingPunct="0"/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（4）－5和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互为相反数；（     ）</a:t>
            </a:r>
          </a:p>
          <a:p>
            <a:pPr eaLnBrk="0" hangingPunct="0"/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3" name="对象 1229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C1450F0A-8D4A-414F-A88C-EF30BCA1A5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2538644"/>
              </p:ext>
            </p:extLst>
          </p:nvPr>
        </p:nvGraphicFramePr>
        <p:xfrm>
          <a:off x="1527573" y="2970437"/>
          <a:ext cx="461963" cy="86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r:id="rId3" imgW="0" imgH="0" progId="Equation.3">
                  <p:embed/>
                </p:oleObj>
              </mc:Choice>
              <mc:Fallback>
                <p:oleObj r:id="rId3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1527573" y="2970437"/>
                        <a:ext cx="461963" cy="86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1229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BB04354-7AA0-4C11-B027-274D6235CE9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3989055"/>
              </p:ext>
            </p:extLst>
          </p:nvPr>
        </p:nvGraphicFramePr>
        <p:xfrm>
          <a:off x="2567386" y="2970436"/>
          <a:ext cx="612775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r:id="rId5" imgW="0" imgH="0" progId="Equation.3">
                  <p:embed/>
                </p:oleObj>
              </mc:Choice>
              <mc:Fallback>
                <p:oleObj r:id="rId5" imgW="0" imgH="0" progId="Equation.3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567386" y="2970436"/>
                        <a:ext cx="612775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文本框 1229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4F417DC-C501-4E44-8E39-406C68802F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6822" y="4729387"/>
            <a:ext cx="8916988" cy="1499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） 相反数等于它本身的数只有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；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 ﹙   ﹚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6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</a:rPr>
              <a:t>） 符号不同的两个数互为相反数。</a:t>
            </a:r>
            <a:r>
              <a:rPr lang="en-US" altLang="zh-CN" sz="2800">
                <a:latin typeface="黑体" panose="02010609060101010101" pitchFamily="49" charset="-122"/>
                <a:ea typeface="黑体" panose="02010609060101010101" pitchFamily="49" charset="-122"/>
              </a:rPr>
              <a:t>﹙   ﹚</a:t>
            </a:r>
            <a:r>
              <a:rPr lang="en-US" altLang="zh-CN" sz="240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endParaRPr lang="zh-CN" altLang="en-US" sz="2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702AD67-A3A0-476D-BFFF-5E88F75C77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7105" y="2270771"/>
            <a:ext cx="5277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600">
                <a:solidFill>
                  <a:srgbClr val="FF0000"/>
                </a:solidFill>
                <a:ea typeface="楷体_GB2312" pitchFamily="49" charset="-122"/>
              </a:rPr>
              <a:t>×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8DBAC6A-48B5-4754-B019-39ADCCDB9B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46346" y="1419230"/>
            <a:ext cx="4379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FF0000"/>
                </a:solidFill>
                <a:ea typeface="楷体_GB2312" pitchFamily="49" charset="-122"/>
              </a:rPr>
              <a:t>√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93E8E87-8E23-4674-A5B6-467D1F6029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6346" y="3132253"/>
            <a:ext cx="65594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600">
                <a:solidFill>
                  <a:srgbClr val="FF0000"/>
                </a:solidFill>
                <a:ea typeface="楷体_GB2312" pitchFamily="49" charset="-122"/>
              </a:rPr>
              <a:t>×</a:t>
            </a:r>
            <a:r>
              <a:rPr lang="en-US" altLang="zh-CN" sz="3600" b="1">
                <a:solidFill>
                  <a:srgbClr val="FF0000"/>
                </a:solidFill>
                <a:ea typeface="楷体_GB2312" pitchFamily="49" charset="-122"/>
              </a:rPr>
              <a:t> 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97F670B-404A-496B-B2A5-01C723FA28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877" y="3950821"/>
            <a:ext cx="6429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FF0000"/>
                </a:solidFill>
                <a:ea typeface="楷体_GB2312" pitchFamily="49" charset="-122"/>
              </a:rPr>
              <a:t>√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5DB8885-2B68-48A2-8B33-49C32620F8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630" y="4803945"/>
            <a:ext cx="43794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3600" b="1">
                <a:solidFill>
                  <a:srgbClr val="FF0000"/>
                </a:solidFill>
                <a:ea typeface="楷体_GB2312" pitchFamily="49" charset="-122"/>
              </a:rPr>
              <a:t>√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5C5E490-24E2-41D0-AB3C-AC6A8EC350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630" y="5648619"/>
            <a:ext cx="52770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3600">
                <a:solidFill>
                  <a:srgbClr val="FF0000"/>
                </a:solidFill>
                <a:ea typeface="楷体_GB2312" pitchFamily="49" charset="-122"/>
              </a:rPr>
              <a:t>×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ADC83D6-5ED4-4AEF-8372-437028791C10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针对练习</a:t>
            </a:r>
          </a:p>
        </p:txBody>
      </p:sp>
    </p:spTree>
    <p:extLst>
      <p:ext uri="{BB962C8B-B14F-4D97-AF65-F5344CB8AC3E}">
        <p14:creationId xmlns:p14="http://schemas.microsoft.com/office/powerpoint/2010/main" val="11073039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B45EA43-9BB8-40B8-BBBB-565690A15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5069" y="1050926"/>
            <a:ext cx="3030651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结合数轴思考：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BFBEAC7-1F9B-41A4-B912-58DCB10D20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0458" y="1769242"/>
            <a:ext cx="64008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2800">
                <a:latin typeface="Times New Roman" pitchFamily="18" charset="0"/>
                <a:ea typeface="黑体" panose="02010609060101010101" pitchFamily="49" charset="-122"/>
              </a:rPr>
              <a:t>0的相反数是</a:t>
            </a:r>
            <a:r>
              <a:rPr lang="en-US" altLang="zh-CN" sz="4000" b="1" smtClean="0">
                <a:latin typeface="黑体" panose="02010609060101010101" pitchFamily="49" charset="-122"/>
                <a:ea typeface="黑体" panose="02010609060101010101" pitchFamily="49" charset="-122"/>
              </a:rPr>
              <a:t>_____.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09FE4D1-F862-47FD-9D42-BB6F1C0667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3609" y="2652427"/>
            <a:ext cx="7951788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latin typeface="Times New Roman" pitchFamily="18" charset="0"/>
                <a:ea typeface="黑体" panose="02010609060101010101" pitchFamily="49" charset="-122"/>
              </a:rPr>
              <a:t>一个正数的相反数是一个</a:t>
            </a:r>
            <a:r>
              <a:rPr lang="zh-CN" altLang="en-US" sz="4000" b="1" u="sng">
                <a:latin typeface="黑体" panose="02010609060101010101" pitchFamily="49" charset="-122"/>
                <a:ea typeface="黑体" panose="02010609060101010101" pitchFamily="49" charset="-122"/>
              </a:rPr>
              <a:t>　　　</a:t>
            </a:r>
            <a:r>
              <a:rPr lang="en-US" altLang="zh-CN" sz="4000" b="1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6115116-A04B-4C2C-8C8B-050B45C11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9456" y="3509897"/>
            <a:ext cx="795178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latin typeface="Times New Roman" pitchFamily="18" charset="0"/>
                <a:ea typeface="黑体" panose="02010609060101010101" pitchFamily="49" charset="-122"/>
              </a:rPr>
              <a:t>一个负数的相反数是一个</a:t>
            </a:r>
            <a:r>
              <a:rPr lang="zh-CN" altLang="en-US" sz="4000" b="1" u="sng">
                <a:latin typeface="黑体" panose="02010609060101010101" pitchFamily="49" charset="-122"/>
                <a:ea typeface="黑体" panose="02010609060101010101" pitchFamily="49" charset="-122"/>
              </a:rPr>
              <a:t>　　　</a:t>
            </a:r>
            <a:r>
              <a:rPr lang="en-US" altLang="zh-CN" sz="4000" b="1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F458891E-2C9B-44FA-A289-FD3C9EEB0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26827" y="2763237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负数</a:t>
            </a:r>
          </a:p>
        </p:txBody>
      </p:sp>
      <p:sp>
        <p:nvSpPr>
          <p:cNvPr id="7" name="Rectangle 8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ABF6590-1932-4CC4-A6D5-0576480E4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8122" y="3610343"/>
            <a:ext cx="90281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 b="1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正数</a:t>
            </a:r>
          </a:p>
        </p:txBody>
      </p:sp>
      <p:sp>
        <p:nvSpPr>
          <p:cNvPr id="8" name="Rectangle 9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4A0C99B4-6801-4358-8744-169BA6E58F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8983" y="4234009"/>
            <a:ext cx="8675688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2800">
                <a:latin typeface="Times New Roman" pitchFamily="18" charset="0"/>
                <a:ea typeface="黑体" panose="02010609060101010101" pitchFamily="49" charset="-122"/>
              </a:rPr>
              <a:t>一个数的相反数是它本身的数是   </a:t>
            </a:r>
            <a:r>
              <a:rPr lang="en-US" altLang="zh-CN" sz="2800" smtClean="0">
                <a:latin typeface="Times New Roman" pitchFamily="18" charset="0"/>
                <a:ea typeface="黑体" panose="02010609060101010101" pitchFamily="49" charset="-122"/>
              </a:rPr>
              <a:t>______</a:t>
            </a:r>
            <a:r>
              <a:rPr lang="en-US" altLang="zh-CN" sz="4000" b="1" smtClean="0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</a:p>
        </p:txBody>
      </p:sp>
      <p:sp>
        <p:nvSpPr>
          <p:cNvPr id="9" name="Rectangle 1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5E59D6EC-187D-49CF-80B1-5EE7253AC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1108" y="4159398"/>
            <a:ext cx="43973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</a:p>
        </p:txBody>
      </p:sp>
      <p:pic>
        <p:nvPicPr>
          <p:cNvPr id="10" name="图片 17" descr="8.jpg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0071B778-96BE-4B43-8573-2DB4930D16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1022103">
            <a:off x="9779618" y="2000434"/>
            <a:ext cx="1766887" cy="235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DA55E247-C454-4D03-A709-F3F944A5CE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19736" y="1712562"/>
            <a:ext cx="4397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en-US" sz="40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B7EBAA2-7C24-4496-B6A4-9BC8156BD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73609" y="5105034"/>
            <a:ext cx="8820472" cy="97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1A6778C-6F7A-4789-AA36-DBC2F5172D3C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11648335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7B7EBAA2-7C24-4496-B6A4-9BC8156BD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50615" y="5517232"/>
            <a:ext cx="8820472" cy="979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E617A602-C138-4DE0-838A-F11D9E9CF254}"/>
              </a:ext>
            </a:extLst>
          </p:cNvPr>
          <p:cNvSpPr txBox="1"/>
          <p:nvPr/>
        </p:nvSpPr>
        <p:spPr>
          <a:xfrm>
            <a:off x="335360" y="836712"/>
            <a:ext cx="4762842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indent="266700" algn="just" eaLnBrk="0" hangingPunct="0">
              <a:defRPr/>
            </a:pPr>
            <a:r>
              <a:rPr lang="zh-CN" altLang="en-US" sz="28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问题</a:t>
            </a:r>
            <a:r>
              <a:rPr lang="en-US" altLang="zh-CN" sz="28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1</a:t>
            </a:r>
            <a:r>
              <a:rPr lang="zh-CN" altLang="en-US" sz="28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：</a:t>
            </a:r>
            <a:r>
              <a:rPr lang="en-US" altLang="zh-CN" sz="2800" i="1" noProof="1">
                <a:latin typeface="Times New Roman" pitchFamily="18" charset="0"/>
                <a:ea typeface="黑体" panose="02010609060101010101" pitchFamily="49" charset="-122"/>
                <a:sym typeface="Arial" pitchFamily="34" charset="0"/>
              </a:rPr>
              <a:t>a</a:t>
            </a:r>
            <a:r>
              <a:rPr lang="zh-CN" altLang="en-US" sz="2800" noProof="1"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的相反数是什么？</a:t>
            </a:r>
            <a:endParaRPr lang="zh-CN" altLang="en-US" sz="2800" noProof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9B5C8DD0-BBDF-4763-8D1A-079521D77B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9293" y="2348880"/>
            <a:ext cx="60848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 i="1" dirty="0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   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在这个数前加一个“－”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号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.</a:t>
            </a:r>
            <a:endParaRPr lang="zh-CN" altLang="en-US" sz="2800" dirty="0">
              <a:solidFill>
                <a:srgbClr val="FF0000"/>
              </a:solidFill>
              <a:latin typeface="Times New Roman" pitchFamily="18" charset="0"/>
              <a:ea typeface="黑体" panose="02010609060101010101" pitchFamily="49" charset="-122"/>
            </a:endParaRPr>
          </a:p>
        </p:txBody>
      </p:sp>
      <p:sp>
        <p:nvSpPr>
          <p:cNvPr id="10" name="文本框 1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8098E1EF-0377-4EC6-9AA1-F149161A84DA}"/>
              </a:ext>
            </a:extLst>
          </p:cNvPr>
          <p:cNvSpPr txBox="1"/>
          <p:nvPr/>
        </p:nvSpPr>
        <p:spPr>
          <a:xfrm>
            <a:off x="319768" y="1916832"/>
            <a:ext cx="5660524" cy="52322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indent="266700" algn="just" eaLnBrk="0" hangingPunct="0">
              <a:defRPr/>
            </a:pPr>
            <a:r>
              <a:rPr lang="zh-CN" altLang="en-US" sz="28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问题</a:t>
            </a:r>
            <a:r>
              <a:rPr lang="en-US" altLang="zh-CN" sz="28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2</a:t>
            </a:r>
            <a:r>
              <a:rPr lang="zh-CN" altLang="en-US" sz="28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：</a:t>
            </a:r>
            <a:r>
              <a:rPr lang="zh-CN" altLang="en-US" sz="2800" noProof="1">
                <a:latin typeface="黑体" panose="02010609060101010101" pitchFamily="49" charset="-122"/>
                <a:ea typeface="黑体" panose="02010609060101010101" pitchFamily="49" charset="-122"/>
                <a:sym typeface="Arial" pitchFamily="34" charset="0"/>
              </a:rPr>
              <a:t>如何求一个数的相反数？</a:t>
            </a:r>
          </a:p>
        </p:txBody>
      </p:sp>
      <p:sp>
        <p:nvSpPr>
          <p:cNvPr id="11" name="文本框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A3EB919E-DE2A-4947-B2B8-CF1F064B2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9293" y="1196752"/>
            <a:ext cx="673133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i="1" dirty="0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   </a:t>
            </a:r>
            <a:r>
              <a:rPr lang="en-US" altLang="zh-CN" sz="2800" i="1" dirty="0"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的相反数是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sym typeface="Arial" pitchFamily="34" charset="0"/>
              </a:rPr>
              <a:t>－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 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，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  <a:sym typeface="宋体" pitchFamily="2" charset="-122"/>
              </a:rPr>
              <a:t>a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可表示任意</a:t>
            </a:r>
            <a:r>
              <a:rPr lang="zh-CN" altLang="en-US" sz="28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有理数</a:t>
            </a:r>
            <a:r>
              <a:rPr lang="en-US" altLang="zh-CN" sz="2800" dirty="0" smtClean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.</a:t>
            </a:r>
            <a:endParaRPr lang="zh-CN" altLang="en-US" sz="2800" dirty="0"/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1C5E0C98-1752-4B71-85F7-0C36F07574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610" y="2924944"/>
            <a:ext cx="11323029" cy="656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</a:t>
            </a:r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若把 </a:t>
            </a:r>
            <a:r>
              <a:rPr lang="en-US" altLang="zh-CN" sz="2800" i="1" dirty="0">
                <a:latin typeface="Times New Roman" pitchFamily="18" charset="0"/>
                <a:ea typeface="黑体" panose="02010609060101010101" pitchFamily="49" charset="-122"/>
              </a:rPr>
              <a:t>a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分别换成＋5，－7，0时，这些数的相反数怎样表示？</a:t>
            </a:r>
          </a:p>
        </p:txBody>
      </p:sp>
      <p:sp>
        <p:nvSpPr>
          <p:cNvPr id="13" name="Text Box 6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6F810655-4CD1-4AF7-84B2-439CDE8EC8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19858" y="3717032"/>
            <a:ext cx="594360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a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  =   +5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，    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-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 a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 =   -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+5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）</a:t>
            </a:r>
          </a:p>
          <a:p>
            <a:pPr>
              <a:spcBef>
                <a:spcPct val="50000"/>
              </a:spcBef>
            </a:pP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a 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=  -7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，      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-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a 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=   -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-7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）</a:t>
            </a:r>
          </a:p>
          <a:p>
            <a:pPr>
              <a:spcBef>
                <a:spcPct val="50000"/>
              </a:spcBef>
            </a:pP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a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 =   0</a:t>
            </a:r>
            <a:r>
              <a:rPr lang="zh-CN" altLang="en-US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，      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- </a:t>
            </a:r>
            <a:r>
              <a:rPr lang="en-US" altLang="zh-CN" sz="2800" i="1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a </a:t>
            </a:r>
            <a:r>
              <a:rPr lang="en-US" altLang="zh-CN" sz="2800" dirty="0">
                <a:solidFill>
                  <a:srgbClr val="FF0000"/>
                </a:solidFill>
                <a:latin typeface="Times New Roman" pitchFamily="18" charset="0"/>
                <a:ea typeface="黑体" panose="02010609060101010101" pitchFamily="49" charset="-122"/>
              </a:rPr>
              <a:t> =   0</a:t>
            </a: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BCF53F11-3C76-48D6-8820-524F205957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47528" y="5301208"/>
            <a:ext cx="7545387" cy="13031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2800">
                <a:latin typeface="Times New Roman" pitchFamily="18" charset="0"/>
                <a:ea typeface="黑体" panose="02010609060101010101" pitchFamily="49" charset="-122"/>
              </a:rPr>
              <a:t>－（＋1.1）表示什么？－（－7）呢？</a:t>
            </a:r>
          </a:p>
          <a:p>
            <a:pPr algn="just">
              <a:lnSpc>
                <a:spcPct val="150000"/>
              </a:lnSpc>
            </a:pPr>
            <a:r>
              <a:rPr lang="zh-CN" altLang="en-US" sz="2800">
                <a:latin typeface="Times New Roman" pitchFamily="18" charset="0"/>
                <a:ea typeface="黑体" panose="02010609060101010101" pitchFamily="49" charset="-122"/>
              </a:rPr>
              <a:t>－（－9.8）呢？它们的结果应是多少？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xmlns:p15="http://schemas.microsoft.com/office/powerpoint/2012/main" xmlns:a14="http://schemas.microsoft.com/office/drawing/2010/main" xmlns:p14="http://schemas.microsoft.com/office/powerpoint/2010/main" id="{2E408BF3-8E57-4D56-9BB9-548201EB7D65}"/>
              </a:ext>
            </a:extLst>
          </p:cNvPr>
          <p:cNvSpPr/>
          <p:nvPr/>
        </p:nvSpPr>
        <p:spPr>
          <a:xfrm>
            <a:off x="4655839" y="-3558"/>
            <a:ext cx="2954648" cy="923326"/>
          </a:xfrm>
          <a:prstGeom prst="rect">
            <a:avLst/>
          </a:prstGeom>
          <a:noFill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400" b="1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algn="tl" rotWithShape="0">
                    <a:srgbClr val="000000"/>
                  </a:outerShdw>
                </a:effectLst>
                <a:latin typeface="华文行楷" panose="02010800040101010101" pitchFamily="2" charset="-122"/>
                <a:ea typeface="华文行楷" panose="02010800040101010101" pitchFamily="2" charset="-122"/>
              </a:rPr>
              <a:t>知识精讲</a:t>
            </a:r>
          </a:p>
        </p:txBody>
      </p:sp>
    </p:spTree>
    <p:extLst>
      <p:ext uri="{BB962C8B-B14F-4D97-AF65-F5344CB8AC3E}">
        <p14:creationId xmlns:p14="http://schemas.microsoft.com/office/powerpoint/2010/main" val="38646981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18.10.10"/>
  <p:tag name="AS_TITLE" val="Aspose.Slides for .NET 4.0 Client Profile"/>
  <p:tag name="AS_VERSION" val="18.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6833"/>
  <p:tag name="KSO_WM_TEMPLATE_THUMBS_INDEX" val="1、9、12、16、19、22、2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683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AG_VERSION" val="1.0"/>
  <p:tag name="KSO_WM_TEMPLATE_CATEGORY" val="custom"/>
  <p:tag name="KSO_WM_TEMPLATE_INDEX" val="20186833"/>
  <p:tag name="KSO_WM_TEMPLATE_THUMBS_INDEX" val="1、9、12、16、19、22、23"/>
</p:tagLst>
</file>

<file path=ppt/theme/theme1.xml><?xml version="1.0" encoding="utf-8"?>
<a:theme xmlns:a="http://schemas.openxmlformats.org/drawingml/2006/main" name="2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 charset="-122"/>
        <a:cs typeface="Arial"/>
      </a:majorFont>
      <a:minorFont>
        <a:latin typeface="Arial"/>
        <a:ea typeface="微软雅黑" charset="-122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r="http://schemas.openxmlformats.org/officeDocument/2006/relationships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 charset="-122"/>
        <a:cs typeface="Arial"/>
      </a:majorFont>
      <a:minorFont>
        <a:latin typeface="Arial"/>
        <a:ea typeface="微软雅黑" charset="-122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r="http://schemas.openxmlformats.org/officeDocument/2006/relationships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r="http://schemas.openxmlformats.org/officeDocument/2006/relationships" name="课件模板" id="{4B546E9E-6994-4968-AABD-029AF316ADE8}" vid="{9894DB75-DA55-4647-B21F-32275031CD20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r="http://schemas.openxmlformats.org/officeDocument/2006/relationships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蓝色扁平清新通用</Template>
  <TotalTime>1057</TotalTime>
  <Words>1145</Words>
  <Application>Microsoft Office PowerPoint</Application>
  <PresentationFormat>自定义</PresentationFormat>
  <Paragraphs>157</Paragraphs>
  <Slides>17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3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2" baseType="lpstr">
      <vt:lpstr>2_Office 主题​​</vt:lpstr>
      <vt:lpstr>3_Office 主题​​</vt:lpstr>
      <vt:lpstr>Office 主题​​</vt:lpstr>
      <vt:lpstr>Microsoft 公式 3.0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hp</cp:lastModifiedBy>
  <cp:revision>574</cp:revision>
  <dcterms:created xsi:type="dcterms:W3CDTF">2015-07-09T08:14:18Z</dcterms:created>
  <dcterms:modified xsi:type="dcterms:W3CDTF">2022-09-13T23:48:09Z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